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646" r:id="rId2"/>
    <p:sldId id="438" r:id="rId3"/>
    <p:sldId id="439" r:id="rId4"/>
    <p:sldId id="440" r:id="rId5"/>
    <p:sldId id="441" r:id="rId6"/>
    <p:sldId id="262" r:id="rId7"/>
    <p:sldId id="399" r:id="rId8"/>
    <p:sldId id="400" r:id="rId9"/>
    <p:sldId id="401" r:id="rId10"/>
    <p:sldId id="402" r:id="rId11"/>
    <p:sldId id="430" r:id="rId12"/>
    <p:sldId id="403" r:id="rId13"/>
    <p:sldId id="404" r:id="rId14"/>
    <p:sldId id="405" r:id="rId15"/>
    <p:sldId id="406" r:id="rId16"/>
    <p:sldId id="407" r:id="rId17"/>
    <p:sldId id="431" r:id="rId18"/>
    <p:sldId id="408" r:id="rId19"/>
    <p:sldId id="571" r:id="rId20"/>
    <p:sldId id="545" r:id="rId21"/>
    <p:sldId id="546" r:id="rId22"/>
    <p:sldId id="547" r:id="rId23"/>
    <p:sldId id="548" r:id="rId24"/>
    <p:sldId id="549" r:id="rId25"/>
    <p:sldId id="550" r:id="rId26"/>
    <p:sldId id="551" r:id="rId27"/>
    <p:sldId id="552" r:id="rId28"/>
    <p:sldId id="553" r:id="rId29"/>
    <p:sldId id="554" r:id="rId30"/>
    <p:sldId id="555" r:id="rId31"/>
    <p:sldId id="556" r:id="rId32"/>
    <p:sldId id="572" r:id="rId33"/>
    <p:sldId id="558" r:id="rId34"/>
    <p:sldId id="559" r:id="rId35"/>
    <p:sldId id="560" r:id="rId36"/>
    <p:sldId id="561" r:id="rId37"/>
    <p:sldId id="562" r:id="rId38"/>
    <p:sldId id="563" r:id="rId39"/>
    <p:sldId id="564" r:id="rId40"/>
    <p:sldId id="650" r:id="rId41"/>
    <p:sldId id="429" r:id="rId42"/>
    <p:sldId id="424" r:id="rId43"/>
    <p:sldId id="425" r:id="rId4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99CC"/>
    <a:srgbClr val="CC0000"/>
    <a:srgbClr val="000099"/>
    <a:srgbClr val="FF0000"/>
    <a:srgbClr val="FFFF00"/>
    <a:srgbClr val="DDDDD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523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B556496D-356A-4534-A6FB-2318AC10D794}" type="datetimeFigureOut">
              <a:rPr lang="en-US" altLang="en-US"/>
              <a:pPr>
                <a:defRPr/>
              </a:pPr>
              <a:t>9/9/2024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DD334A7A-F906-448A-BCE9-75C232EB8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68A1A4-E370-4DE0-B86F-D69B77DD6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1FF6A692-3317-49D3-BB3D-3FC950030B40}" type="slidenum">
              <a:rPr lang="en-US" altLang="en-US" sz="1300">
                <a:latin typeface="Times New Roman" panose="02020603050405020304" pitchFamily="18" charset="0"/>
              </a:rPr>
              <a:pPr/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DA04EBD-6B78-403D-B74D-FB46A8317942}" type="slidenum">
              <a:rPr lang="en-US" altLang="en-US" sz="1300"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DA694AB-EA3F-40E6-8372-38531EAD4E17}" type="slidenum">
              <a:rPr lang="en-US" altLang="en-US" sz="1300"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42D6F90-75D5-44D2-9A55-8360A769B495}" type="slidenum">
              <a:rPr lang="en-US" altLang="en-US" sz="1300"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48310FF4-B9C5-4399-AE34-81A5194D5684}" type="slidenum">
              <a:rPr lang="en-US" altLang="en-US" sz="1300">
                <a:latin typeface="Times New Roman" panose="02020603050405020304" pitchFamily="18" charset="0"/>
              </a:rPr>
              <a:pPr/>
              <a:t>19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595E63A6-5958-4881-847B-73A97CD8C612}" type="slidenum">
              <a:rPr lang="en-US" altLang="en-US" sz="1300">
                <a:latin typeface="Times New Roman" panose="02020603050405020304" pitchFamily="18" charset="0"/>
              </a:rPr>
              <a:pPr/>
              <a:t>32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5916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54711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996262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04000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902725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4257653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49688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5433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60890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05426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5229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15640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13060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28090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20947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315325" y="6477000"/>
            <a:ext cx="676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fld id="{56B59468-B0E4-49BA-93A4-F6DAEBF92135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altLang="en-US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wmf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wmf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png"/><Relationship Id="rId5" Type="http://schemas.openxmlformats.org/officeDocument/2006/relationships/image" Target="../media/image12.wmf"/><Relationship Id="rId4" Type="http://schemas.openxmlformats.org/officeDocument/2006/relationships/image" Target="../media/image8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Chapter 8</a:t>
            </a:r>
            <a: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/>
            </a:r>
            <a:b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Computer Networking: A Top Down Approach </a:t>
            </a:r>
            <a:b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6</a:t>
            </a:r>
            <a:r>
              <a:rPr lang="en-US" altLang="en-US" baseline="300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th</a:t>
            </a: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edition 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Jim Kurose, Keith Ross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Addison-Wesley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March 2012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69888" y="3268663"/>
            <a:ext cx="5378450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A note on the use of these ppt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ja-JP" altLang="en-US" sz="12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>
                <a:latin typeface="Arial" panose="020B0604020202020204" pitchFamily="34" charset="0"/>
                <a:cs typeface="Arial" panose="020B0604020202020204" pitchFamily="34" charset="0"/>
              </a:rPr>
              <a:t>re making these slides freely available to all (faculty, students, readers). They</a:t>
            </a:r>
            <a:r>
              <a:rPr lang="ja-JP" altLang="en-US" sz="12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>
                <a:latin typeface="Arial" panose="020B0604020202020204" pitchFamily="34" charset="0"/>
                <a:cs typeface="Arial" panose="020B0604020202020204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73063" y="4267200"/>
            <a:ext cx="5378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SzPct val="75000"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If you use these slides (e.g., in a class) that you mention their source (after all, we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d like people to use our book!)</a:t>
            </a:r>
          </a:p>
          <a:p>
            <a:pPr>
              <a:spcBef>
                <a:spcPct val="0"/>
              </a:spcBef>
              <a:buSzPct val="75000"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>
              <a:spcBef>
                <a:spcPct val="0"/>
              </a:spcBef>
              <a:buClr>
                <a:schemeClr val="accent2"/>
              </a:buClr>
              <a:buSzTx/>
              <a:buFont typeface="Wingdings" panose="05000000000000000000" pitchFamily="2" charset="2"/>
              <a:buChar char="q"/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Thanks and enjoy!  JFK/KWR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All material copyright 1996-2012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J.F Kurose and K.W. Ross, All Rights Reserved</a:t>
            </a:r>
          </a:p>
        </p:txBody>
      </p:sp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942013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" descr="6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41288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Prerequisite: modular arithmetic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6482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x mod n = remainder of x when divide by n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facts: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[(a mod n) + (b mod n)] mod n = (a+b) mod n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[(a mod n) - (b mod n)] mod n = (a-b) mod n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[(a mod n) * (b mod n)] mod n = (a*b) mod n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thus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      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(a mod n)</a:t>
            </a:r>
            <a:r>
              <a:rPr lang="en-US" altLang="en-US" baseline="3000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 mod n = a</a:t>
            </a:r>
            <a:r>
              <a:rPr lang="en-US" altLang="en-US" baseline="3000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 mod n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example: x=14, n=10, d=2: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(x mod n)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ea typeface="ＭＳ Ｐゴシック" panose="020B0600070205080204" pitchFamily="34" charset="-128"/>
              </a:rPr>
              <a:t> mod n = 4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 mod 10 = 6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x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ea typeface="ＭＳ Ｐゴシック" panose="020B0600070205080204" pitchFamily="34" charset="-128"/>
              </a:rPr>
              <a:t> = 14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 = 196   x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ea typeface="ＭＳ Ｐゴシック" panose="020B0600070205080204" pitchFamily="34" charset="-128"/>
              </a:rPr>
              <a:t> mod 10  = 6 </a:t>
            </a:r>
          </a:p>
        </p:txBody>
      </p:sp>
      <p:pic>
        <p:nvPicPr>
          <p:cNvPr id="32773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9318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RSA: getting ready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message: just a bit pattern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bit pattern can be uniquely represented by an integer number 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thus, encrypting a message is equivalent to encrypting a number.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example: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m= 10010001 . This message is uniquely represented by the decimal number 145. 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to encrypt m, we encrypt the corresponding number, which gives a new number (the ciphertext).</a:t>
            </a:r>
          </a:p>
        </p:txBody>
      </p:sp>
      <p:pic>
        <p:nvPicPr>
          <p:cNvPr id="33797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4457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RSA: Creating public/private key pair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625475" y="1400175"/>
            <a:ext cx="6080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1.</a:t>
            </a:r>
            <a:r>
              <a:rPr lang="en-US" altLang="en-US"/>
              <a:t> choose two large prime numbers </a:t>
            </a:r>
            <a:r>
              <a:rPr lang="en-US" altLang="en-US" i="1"/>
              <a:t>p, q.</a:t>
            </a:r>
            <a:r>
              <a:rPr lang="en-US" altLang="en-US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   (e.g., 1024 bits each)</a:t>
            </a: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611188" y="2386013"/>
            <a:ext cx="4945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2.</a:t>
            </a:r>
            <a:r>
              <a:rPr lang="en-US" altLang="en-US"/>
              <a:t> compute </a:t>
            </a:r>
            <a:r>
              <a:rPr lang="en-US" altLang="en-US" i="1">
                <a:solidFill>
                  <a:srgbClr val="C00000"/>
                </a:solidFill>
              </a:rPr>
              <a:t>n </a:t>
            </a:r>
            <a:r>
              <a:rPr lang="en-US" altLang="en-US" i="1"/>
              <a:t>= pq,  z = (p-1)(q-1</a:t>
            </a:r>
            <a:r>
              <a:rPr lang="en-US" altLang="en-US"/>
              <a:t>)</a:t>
            </a: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609600" y="3055938"/>
            <a:ext cx="7693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3.</a:t>
            </a:r>
            <a:r>
              <a:rPr lang="en-US" altLang="en-US"/>
              <a:t> choose </a:t>
            </a:r>
            <a:r>
              <a:rPr lang="en-US" altLang="en-US" i="1">
                <a:solidFill>
                  <a:srgbClr val="C00000"/>
                </a:solidFill>
              </a:rPr>
              <a:t>e</a:t>
            </a:r>
            <a:r>
              <a:rPr lang="en-US" altLang="en-US" i="1"/>
              <a:t> (</a:t>
            </a:r>
            <a:r>
              <a:rPr lang="en-US" altLang="en-US"/>
              <a:t>with</a:t>
            </a:r>
            <a:r>
              <a:rPr lang="en-US" altLang="en-US" i="1"/>
              <a:t> e&lt;n)</a:t>
            </a:r>
            <a:r>
              <a:rPr lang="en-US" altLang="en-US"/>
              <a:t> that has no common factors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    with z (</a:t>
            </a:r>
            <a:r>
              <a:rPr lang="en-US" altLang="en-US" i="1"/>
              <a:t>e, z</a:t>
            </a:r>
            <a:r>
              <a:rPr lang="en-US" altLang="en-US"/>
              <a:t> are </a:t>
            </a:r>
            <a:r>
              <a:rPr lang="ja-JP" altLang="en-US"/>
              <a:t>“</a:t>
            </a:r>
            <a:r>
              <a:rPr lang="en-US" altLang="ja-JP"/>
              <a:t>relatively prime</a:t>
            </a:r>
            <a:r>
              <a:rPr lang="ja-JP" altLang="en-US"/>
              <a:t>”</a:t>
            </a:r>
            <a:r>
              <a:rPr lang="en-US" altLang="ja-JP"/>
              <a:t>).</a:t>
            </a:r>
            <a:endParaRPr lang="en-US" altLang="en-US"/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625475" y="4044950"/>
            <a:ext cx="75914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4.</a:t>
            </a:r>
            <a:r>
              <a:rPr lang="en-US" altLang="en-US"/>
              <a:t> choose </a:t>
            </a:r>
            <a:r>
              <a:rPr lang="en-US" altLang="en-US" i="1">
                <a:solidFill>
                  <a:srgbClr val="C00000"/>
                </a:solidFill>
              </a:rPr>
              <a:t>d</a:t>
            </a:r>
            <a:r>
              <a:rPr lang="en-US" altLang="en-US"/>
              <a:t> such that </a:t>
            </a:r>
            <a:r>
              <a:rPr lang="en-US" altLang="en-US" i="1"/>
              <a:t>ed-1</a:t>
            </a:r>
            <a:r>
              <a:rPr lang="en-US" altLang="en-US"/>
              <a:t> is  exactly divisible by </a:t>
            </a:r>
            <a:r>
              <a:rPr lang="en-US" altLang="en-US" i="1"/>
              <a:t>z</a:t>
            </a:r>
            <a:r>
              <a:rPr lang="en-US" altLang="en-US"/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    (in other words: </a:t>
            </a:r>
            <a:r>
              <a:rPr lang="en-US" altLang="en-US" i="1"/>
              <a:t>ed</a:t>
            </a:r>
            <a:r>
              <a:rPr lang="en-US" altLang="en-US"/>
              <a:t> mod </a:t>
            </a:r>
            <a:r>
              <a:rPr lang="en-US" altLang="en-US" i="1"/>
              <a:t>z  = 1 </a:t>
            </a:r>
            <a:r>
              <a:rPr lang="en-US" altLang="en-US"/>
              <a:t>).</a:t>
            </a: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574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5.</a:t>
            </a:r>
            <a:r>
              <a:rPr lang="en-US" altLang="en-US"/>
              <a:t> </a:t>
            </a:r>
            <a:r>
              <a:rPr lang="en-US" altLang="en-US" i="1"/>
              <a:t>public</a:t>
            </a:r>
            <a:r>
              <a:rPr lang="en-US" altLang="en-US"/>
              <a:t> key is </a:t>
            </a:r>
            <a:r>
              <a:rPr lang="en-US" altLang="en-US" i="1"/>
              <a:t>(</a:t>
            </a:r>
            <a:r>
              <a:rPr lang="en-US" altLang="en-US" i="1">
                <a:solidFill>
                  <a:srgbClr val="C00000"/>
                </a:solidFill>
              </a:rPr>
              <a:t>n,e</a:t>
            </a:r>
            <a:r>
              <a:rPr lang="en-US" altLang="en-US" i="1"/>
              <a:t>).</a:t>
            </a:r>
            <a:r>
              <a:rPr lang="en-US" altLang="en-US"/>
              <a:t>  </a:t>
            </a:r>
            <a:r>
              <a:rPr lang="en-US" altLang="en-US" i="1"/>
              <a:t>private</a:t>
            </a:r>
            <a:r>
              <a:rPr lang="en-US" altLang="en-US"/>
              <a:t> key is </a:t>
            </a:r>
            <a:r>
              <a:rPr lang="en-US" altLang="en-US" i="1"/>
              <a:t>(</a:t>
            </a:r>
            <a:r>
              <a:rPr lang="en-US" altLang="en-US" i="1">
                <a:solidFill>
                  <a:srgbClr val="C00000"/>
                </a:solidFill>
              </a:rPr>
              <a:t>n,d</a:t>
            </a:r>
            <a:r>
              <a:rPr lang="en-US" altLang="en-US" i="1"/>
              <a:t>).</a:t>
            </a:r>
          </a:p>
        </p:txBody>
      </p:sp>
      <p:grpSp>
        <p:nvGrpSpPr>
          <p:cNvPr id="34825" name="Group 8"/>
          <p:cNvGrpSpPr>
            <a:grpSpLocks/>
          </p:cNvGrpSpPr>
          <p:nvPr/>
        </p:nvGrpSpPr>
        <p:grpSpPr bwMode="auto">
          <a:xfrm>
            <a:off x="2938463" y="5684838"/>
            <a:ext cx="612775" cy="708025"/>
            <a:chOff x="1748" y="3628"/>
            <a:chExt cx="386" cy="446"/>
          </a:xfrm>
        </p:grpSpPr>
        <p:sp>
          <p:nvSpPr>
            <p:cNvPr id="34833" name="Text Box 9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4834" name="Text Box 10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34835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34826" name="Group 12"/>
          <p:cNvGrpSpPr>
            <a:grpSpLocks/>
          </p:cNvGrpSpPr>
          <p:nvPr/>
        </p:nvGrpSpPr>
        <p:grpSpPr bwMode="auto">
          <a:xfrm>
            <a:off x="5705475" y="5676900"/>
            <a:ext cx="612775" cy="708025"/>
            <a:chOff x="1748" y="3628"/>
            <a:chExt cx="386" cy="446"/>
          </a:xfrm>
        </p:grpSpPr>
        <p:sp>
          <p:nvSpPr>
            <p:cNvPr id="34830" name="Text Box 13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4831" name="Text Box 14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34832" name="Text Box 15"/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34827" name="AutoShape 16"/>
          <p:cNvSpPr>
            <a:spLocks/>
          </p:cNvSpPr>
          <p:nvPr/>
        </p:nvSpPr>
        <p:spPr bwMode="auto">
          <a:xfrm rot="5400000">
            <a:off x="3064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34828" name="AutoShape 17"/>
          <p:cNvSpPr>
            <a:spLocks/>
          </p:cNvSpPr>
          <p:nvPr/>
        </p:nvSpPr>
        <p:spPr bwMode="auto">
          <a:xfrm rot="5400000">
            <a:off x="5844382" y="5317331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pic>
        <p:nvPicPr>
          <p:cNvPr id="34829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RSA: encryption, decryption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0.</a:t>
            </a:r>
            <a:r>
              <a:rPr lang="en-US" altLang="en-US"/>
              <a:t>  given (</a:t>
            </a:r>
            <a:r>
              <a:rPr lang="en-US" altLang="en-US" i="1">
                <a:solidFill>
                  <a:srgbClr val="C00000"/>
                </a:solidFill>
              </a:rPr>
              <a:t>n,e</a:t>
            </a:r>
            <a:r>
              <a:rPr lang="en-US" altLang="en-US"/>
              <a:t>) and (</a:t>
            </a:r>
            <a:r>
              <a:rPr lang="en-US" altLang="en-US" i="1">
                <a:solidFill>
                  <a:srgbClr val="C00000"/>
                </a:solidFill>
              </a:rPr>
              <a:t>n,d</a:t>
            </a:r>
            <a:r>
              <a:rPr lang="en-US" altLang="en-US"/>
              <a:t>) as computed above</a:t>
            </a:r>
          </a:p>
        </p:txBody>
      </p:sp>
      <p:grpSp>
        <p:nvGrpSpPr>
          <p:cNvPr id="35845" name="Group 4"/>
          <p:cNvGrpSpPr>
            <a:grpSpLocks/>
          </p:cNvGrpSpPr>
          <p:nvPr/>
        </p:nvGrpSpPr>
        <p:grpSpPr bwMode="auto">
          <a:xfrm>
            <a:off x="669925" y="2179638"/>
            <a:ext cx="6024563" cy="1031875"/>
            <a:chOff x="407" y="1521"/>
            <a:chExt cx="3795" cy="650"/>
          </a:xfrm>
        </p:grpSpPr>
        <p:sp>
          <p:nvSpPr>
            <p:cNvPr id="35860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solidFill>
                    <a:srgbClr val="000099"/>
                  </a:solidFill>
                </a:rPr>
                <a:t>1.</a:t>
              </a:r>
              <a:r>
                <a:rPr lang="en-US" altLang="en-US"/>
                <a:t> to encrypt message </a:t>
              </a:r>
              <a:r>
                <a:rPr lang="en-US" altLang="en-US" i="1"/>
                <a:t>m (&lt;n)</a:t>
              </a:r>
              <a:r>
                <a:rPr lang="en-US" altLang="en-US"/>
                <a:t>, compute</a:t>
              </a:r>
            </a:p>
          </p:txBody>
        </p:sp>
        <p:grpSp>
          <p:nvGrpSpPr>
            <p:cNvPr id="35861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35865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i="1">
                    <a:solidFill>
                      <a:srgbClr val="C00000"/>
                    </a:solidFill>
                  </a:rPr>
                  <a:t>c = m   </a:t>
                </a:r>
                <a:r>
                  <a:rPr lang="en-US" altLang="en-US">
                    <a:solidFill>
                      <a:srgbClr val="C00000"/>
                    </a:solidFill>
                  </a:rPr>
                  <a:t>mod</a:t>
                </a:r>
                <a:r>
                  <a:rPr lang="en-US" altLang="en-US" i="1">
                    <a:solidFill>
                      <a:srgbClr val="C00000"/>
                    </a:solidFill>
                  </a:rPr>
                  <a:t>  n</a:t>
                </a:r>
              </a:p>
            </p:txBody>
          </p:sp>
          <p:sp>
            <p:nvSpPr>
              <p:cNvPr id="35866" name="Text Box 8"/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i="1">
                    <a:solidFill>
                      <a:srgbClr val="C00000"/>
                    </a:solidFill>
                  </a:rPr>
                  <a:t>e</a:t>
                </a:r>
              </a:p>
            </p:txBody>
          </p:sp>
        </p:grpSp>
        <p:grpSp>
          <p:nvGrpSpPr>
            <p:cNvPr id="35862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35863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/>
              </a:p>
            </p:txBody>
          </p:sp>
          <p:sp>
            <p:nvSpPr>
              <p:cNvPr id="35864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i="1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35846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711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</a:rPr>
              <a:t>2.</a:t>
            </a:r>
            <a:r>
              <a:rPr lang="en-US" altLang="en-US"/>
              <a:t> to decrypt received bit pattern, </a:t>
            </a:r>
            <a:r>
              <a:rPr lang="en-US" altLang="en-US" i="1"/>
              <a:t>c</a:t>
            </a:r>
            <a:r>
              <a:rPr lang="en-US" altLang="en-US"/>
              <a:t>, compute</a:t>
            </a:r>
          </a:p>
        </p:txBody>
      </p:sp>
      <p:grpSp>
        <p:nvGrpSpPr>
          <p:cNvPr id="35847" name="Group 13"/>
          <p:cNvGrpSpPr>
            <a:grpSpLocks/>
          </p:cNvGrpSpPr>
          <p:nvPr/>
        </p:nvGrpSpPr>
        <p:grpSpPr bwMode="auto">
          <a:xfrm>
            <a:off x="917575" y="3841750"/>
            <a:ext cx="2303463" cy="639763"/>
            <a:chOff x="1688" y="1812"/>
            <a:chExt cx="1451" cy="403"/>
          </a:xfrm>
        </p:grpSpPr>
        <p:sp>
          <p:nvSpPr>
            <p:cNvPr id="35858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i="1">
                  <a:solidFill>
                    <a:srgbClr val="C00000"/>
                  </a:solidFill>
                </a:rPr>
                <a:t>m = c   </a:t>
              </a:r>
              <a:r>
                <a:rPr lang="en-US" altLang="en-US">
                  <a:solidFill>
                    <a:srgbClr val="C00000"/>
                  </a:solidFill>
                </a:rPr>
                <a:t>mod</a:t>
              </a:r>
              <a:r>
                <a:rPr lang="en-US" altLang="en-US" i="1">
                  <a:solidFill>
                    <a:srgbClr val="C00000"/>
                  </a:solidFill>
                </a:rPr>
                <a:t>  n</a:t>
              </a:r>
            </a:p>
          </p:txBody>
        </p:sp>
        <p:sp>
          <p:nvSpPr>
            <p:cNvPr id="35859" name="Text Box 15"/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i="1">
                  <a:solidFill>
                    <a:srgbClr val="C00000"/>
                  </a:solidFill>
                </a:rPr>
                <a:t>d</a:t>
              </a:r>
            </a:p>
          </p:txBody>
        </p:sp>
      </p:grpSp>
      <p:grpSp>
        <p:nvGrpSpPr>
          <p:cNvPr id="35848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35854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  <a:cs typeface="Arial" panose="020B0604020202020204" pitchFamily="34" charset="0"/>
                </a:rPr>
                <a:t>m  =  (m   </a:t>
              </a: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mod</a:t>
              </a:r>
              <a:r>
                <a:rPr lang="en-US" altLang="en-US" sz="2400" i="1">
                  <a:latin typeface="Arial" panose="020B0604020202020204" pitchFamily="34" charset="0"/>
                  <a:cs typeface="Arial" panose="020B0604020202020204" pitchFamily="34" charset="0"/>
                </a:rPr>
                <a:t>  n)</a:t>
              </a:r>
            </a:p>
          </p:txBody>
        </p:sp>
        <p:sp>
          <p:nvSpPr>
            <p:cNvPr id="35855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35856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mod</a:t>
              </a:r>
              <a:r>
                <a:rPr lang="en-US" altLang="en-US" sz="2400" i="1">
                  <a:latin typeface="Arial" panose="020B0604020202020204" pitchFamily="34" charset="0"/>
                  <a:cs typeface="Arial" panose="020B0604020202020204" pitchFamily="34" charset="0"/>
                </a:rPr>
                <a:t>  n</a:t>
              </a:r>
            </a:p>
          </p:txBody>
        </p:sp>
        <p:sp>
          <p:nvSpPr>
            <p:cNvPr id="35857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35849" name="Text Box 21"/>
          <p:cNvSpPr txBox="1">
            <a:spLocks noChangeArrowheads="1"/>
          </p:cNvSpPr>
          <p:nvPr/>
        </p:nvSpPr>
        <p:spPr bwMode="auto">
          <a:xfrm>
            <a:off x="1466850" y="4910138"/>
            <a:ext cx="1460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magic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happens!</a:t>
            </a:r>
          </a:p>
        </p:txBody>
      </p:sp>
      <p:sp>
        <p:nvSpPr>
          <p:cNvPr id="35850" name="Rectangle 22"/>
          <p:cNvSpPr>
            <a:spLocks noChangeArrowheads="1"/>
          </p:cNvSpPr>
          <p:nvPr/>
        </p:nvSpPr>
        <p:spPr bwMode="auto">
          <a:xfrm>
            <a:off x="1198563" y="4786313"/>
            <a:ext cx="6256337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35851" name="AutoShape 23"/>
          <p:cNvSpPr>
            <a:spLocks/>
          </p:cNvSpPr>
          <p:nvPr/>
        </p:nvSpPr>
        <p:spPr bwMode="auto">
          <a:xfrm rot="-54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52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pic>
        <p:nvPicPr>
          <p:cNvPr id="35853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271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RSA example: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533400" y="1300163"/>
            <a:ext cx="588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Bob chooses </a:t>
            </a: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p=5, q=7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.  Then </a:t>
            </a: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n=35, z=24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157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e=5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 (so </a:t>
            </a: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e, z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 relatively prime).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d=29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(so </a:t>
            </a: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ed-1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exactly divisible by z).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1954213" y="34655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bit pattern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3810000" y="3441700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5078413" y="3462338"/>
            <a:ext cx="439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5307013" y="3309938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grpSp>
        <p:nvGrpSpPr>
          <p:cNvPr id="36874" name="Group 9"/>
          <p:cNvGrpSpPr>
            <a:grpSpLocks/>
          </p:cNvGrpSpPr>
          <p:nvPr/>
        </p:nvGrpSpPr>
        <p:grpSpPr bwMode="auto">
          <a:xfrm>
            <a:off x="6704013" y="3343275"/>
            <a:ext cx="2055812" cy="590550"/>
            <a:chOff x="2708" y="1773"/>
            <a:chExt cx="1295" cy="372"/>
          </a:xfrm>
        </p:grpSpPr>
        <p:sp>
          <p:nvSpPr>
            <p:cNvPr id="36902" name="Text Box 10"/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c = m  mod  n</a:t>
              </a:r>
            </a:p>
          </p:txBody>
        </p:sp>
        <p:sp>
          <p:nvSpPr>
            <p:cNvPr id="36903" name="Text Box 11"/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sp>
        <p:nvSpPr>
          <p:cNvPr id="36875" name="Text Box 12"/>
          <p:cNvSpPr txBox="1">
            <a:spLocks noChangeArrowheads="1"/>
          </p:cNvSpPr>
          <p:nvPr/>
        </p:nvSpPr>
        <p:spPr bwMode="auto">
          <a:xfrm>
            <a:off x="2006600" y="40052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0000l000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3741738" y="39957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12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7" name="Text Box 14"/>
          <p:cNvSpPr txBox="1">
            <a:spLocks noChangeArrowheads="1"/>
          </p:cNvSpPr>
          <p:nvPr/>
        </p:nvSpPr>
        <p:spPr bwMode="auto">
          <a:xfrm>
            <a:off x="4783138" y="39878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24832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8" name="Text Box 15"/>
          <p:cNvSpPr txBox="1">
            <a:spLocks noChangeArrowheads="1"/>
          </p:cNvSpPr>
          <p:nvPr/>
        </p:nvSpPr>
        <p:spPr bwMode="auto">
          <a:xfrm>
            <a:off x="7637463" y="39862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17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9" name="Text Box 28"/>
          <p:cNvSpPr txBox="1">
            <a:spLocks noChangeArrowheads="1"/>
          </p:cNvSpPr>
          <p:nvPr/>
        </p:nvSpPr>
        <p:spPr bwMode="auto">
          <a:xfrm>
            <a:off x="487363" y="37671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encrypt:</a:t>
            </a:r>
          </a:p>
        </p:txBody>
      </p:sp>
      <p:sp>
        <p:nvSpPr>
          <p:cNvPr id="36880" name="Text Box 31"/>
          <p:cNvSpPr txBox="1">
            <a:spLocks noChangeArrowheads="1"/>
          </p:cNvSpPr>
          <p:nvPr/>
        </p:nvSpPr>
        <p:spPr bwMode="auto">
          <a:xfrm>
            <a:off x="503238" y="2667000"/>
            <a:ext cx="3865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encrypting 8-bit messages.</a:t>
            </a:r>
          </a:p>
        </p:txBody>
      </p:sp>
      <p:pic>
        <p:nvPicPr>
          <p:cNvPr id="36881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968375"/>
            <a:ext cx="3101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2" name="Right Brace 1"/>
          <p:cNvSpPr>
            <a:spLocks/>
          </p:cNvSpPr>
          <p:nvPr/>
        </p:nvSpPr>
        <p:spPr bwMode="auto">
          <a:xfrm rot="5400000">
            <a:off x="2625725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36883" name="Right Brace 31"/>
          <p:cNvSpPr>
            <a:spLocks/>
          </p:cNvSpPr>
          <p:nvPr/>
        </p:nvSpPr>
        <p:spPr bwMode="auto">
          <a:xfrm rot="5400000">
            <a:off x="3948112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36884" name="Right Brace 32"/>
          <p:cNvSpPr>
            <a:spLocks/>
          </p:cNvSpPr>
          <p:nvPr/>
        </p:nvSpPr>
        <p:spPr bwMode="auto">
          <a:xfrm rot="5400000">
            <a:off x="5195094" y="3682206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36885" name="Right Brace 33"/>
          <p:cNvSpPr>
            <a:spLocks/>
          </p:cNvSpPr>
          <p:nvPr/>
        </p:nvSpPr>
        <p:spPr bwMode="auto">
          <a:xfrm rot="5400000">
            <a:off x="7737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44513" y="4729163"/>
            <a:ext cx="7564437" cy="1150937"/>
            <a:chOff x="543729" y="4729393"/>
            <a:chExt cx="7565229" cy="1150260"/>
          </a:xfrm>
        </p:grpSpPr>
        <p:sp>
          <p:nvSpPr>
            <p:cNvPr id="36888" name="Text Box 16"/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grpSp>
          <p:nvGrpSpPr>
            <p:cNvPr id="36889" name="Group 17"/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36900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m = c  mod  n</a:t>
                </a:r>
              </a:p>
            </p:txBody>
          </p:sp>
          <p:sp>
            <p:nvSpPr>
              <p:cNvPr id="36901" name="Text Box 19"/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</p:grpSp>
        <p:sp>
          <p:nvSpPr>
            <p:cNvPr id="36890" name="Text Box 20"/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</p:txBody>
        </p:sp>
        <p:sp>
          <p:nvSpPr>
            <p:cNvPr id="36891" name="Text Box 21"/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481968572106750915091411825223071697</a:t>
              </a:r>
            </a:p>
          </p:txBody>
        </p:sp>
        <p:sp>
          <p:nvSpPr>
            <p:cNvPr id="36892" name="Text Box 22"/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grpSp>
          <p:nvGrpSpPr>
            <p:cNvPr id="36893" name="Group 23"/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36898" name="Text Box 24"/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36899" name="Text Box 25"/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</p:grpSp>
        <p:sp>
          <p:nvSpPr>
            <p:cNvPr id="36894" name="Text Box 29"/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decrypt:</a:t>
              </a:r>
            </a:p>
          </p:txBody>
        </p:sp>
        <p:sp>
          <p:nvSpPr>
            <p:cNvPr id="36895" name="Right Brace 36"/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  <p:sp>
          <p:nvSpPr>
            <p:cNvPr id="36896" name="Right Brace 37"/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  <p:sp>
          <p:nvSpPr>
            <p:cNvPr id="36897" name="Right Brace 38"/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</p:grpSp>
      <p:sp>
        <p:nvSpPr>
          <p:cNvPr id="6" name="Left-Right Arrow 5"/>
          <p:cNvSpPr>
            <a:spLocks noChangeArrowheads="1"/>
          </p:cNvSpPr>
          <p:nvPr/>
        </p:nvSpPr>
        <p:spPr bwMode="auto">
          <a:xfrm rot="1604466">
            <a:off x="4113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41288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Why does RSA work?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must show that c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 = m </a:t>
            </a:r>
            <a:br>
              <a:rPr lang="en-US" altLang="en-US" sz="2400" smtClean="0">
                <a:ea typeface="ＭＳ Ｐゴシック" panose="020B0600070205080204" pitchFamily="34" charset="-128"/>
              </a:rPr>
            </a:br>
            <a:r>
              <a:rPr lang="en-US" altLang="en-US" sz="2400" smtClean="0">
                <a:ea typeface="ＭＳ Ｐゴシック" panose="020B0600070205080204" pitchFamily="34" charset="-128"/>
              </a:rPr>
              <a:t>where c = m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e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fact: for any x and y: x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y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 = x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(y mod z)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where n= pq and z = (p-1)(q-1)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thus, </a:t>
            </a:r>
            <a:br>
              <a:rPr lang="en-US" altLang="en-US" sz="2400" smtClean="0">
                <a:ea typeface="ＭＳ Ｐゴシック" panose="020B0600070205080204" pitchFamily="34" charset="-128"/>
              </a:rPr>
            </a:br>
            <a:r>
              <a:rPr lang="en-US" altLang="en-US" sz="2400" smtClean="0">
                <a:ea typeface="ＭＳ Ｐゴシック" panose="020B0600070205080204" pitchFamily="34" charset="-128"/>
              </a:rPr>
              <a:t> c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 = (m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e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n)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                  = m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ed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                  = m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(ed mod z)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                  = m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1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                  = m</a:t>
            </a:r>
          </a:p>
        </p:txBody>
      </p:sp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3905250" y="2289175"/>
            <a:ext cx="3905250" cy="2066925"/>
            <a:chOff x="2460" y="1442"/>
            <a:chExt cx="2460" cy="1302"/>
          </a:xfrm>
        </p:grpSpPr>
        <p:sp>
          <p:nvSpPr>
            <p:cNvPr id="37895" name="Oval 6"/>
            <p:cNvSpPr>
              <a:spLocks noChangeArrowheads="1"/>
            </p:cNvSpPr>
            <p:nvPr/>
          </p:nvSpPr>
          <p:spPr bwMode="auto">
            <a:xfrm>
              <a:off x="2507" y="1442"/>
              <a:ext cx="2413" cy="4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6" name="Freeform 7"/>
            <p:cNvSpPr>
              <a:spLocks/>
            </p:cNvSpPr>
            <p:nvPr/>
          </p:nvSpPr>
          <p:spPr bwMode="auto">
            <a:xfrm>
              <a:off x="2460" y="1897"/>
              <a:ext cx="1260" cy="847"/>
            </a:xfrm>
            <a:custGeom>
              <a:avLst/>
              <a:gdLst>
                <a:gd name="T0" fmla="*/ 1260 w 1260"/>
                <a:gd name="T1" fmla="*/ 0 h 847"/>
                <a:gd name="T2" fmla="*/ 1260 w 1260"/>
                <a:gd name="T3" fmla="*/ 847 h 847"/>
                <a:gd name="T4" fmla="*/ 0 w 1260"/>
                <a:gd name="T5" fmla="*/ 847 h 8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0" h="847">
                  <a:moveTo>
                    <a:pt x="1260" y="0"/>
                  </a:moveTo>
                  <a:lnTo>
                    <a:pt x="1260" y="847"/>
                  </a:lnTo>
                  <a:lnTo>
                    <a:pt x="0" y="847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7894" name="Picture 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636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RSA: another important property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981075" y="1422400"/>
            <a:ext cx="704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The following property will be </a:t>
            </a:r>
            <a:r>
              <a:rPr lang="en-US" altLang="en-US" i="1">
                <a:solidFill>
                  <a:srgbClr val="C00000"/>
                </a:solidFill>
              </a:rPr>
              <a:t>very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useful later:</a:t>
            </a:r>
            <a:endParaRPr lang="en-US" altLang="en-US" sz="2400"/>
          </a:p>
        </p:txBody>
      </p:sp>
      <p:grpSp>
        <p:nvGrpSpPr>
          <p:cNvPr id="38917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38924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38931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3893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 </a:t>
                  </a:r>
                  <a:r>
                    <a:rPr lang="en-US" altLang="en-US" sz="32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(</a:t>
                  </a:r>
                  <a:r>
                    <a:rPr lang="en-US" altLang="en-US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 (m)</a:t>
                  </a:r>
                  <a:r>
                    <a:rPr lang="en-US" altLang="en-US" sz="32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  <a:r>
                    <a:rPr lang="en-US" altLang="en-US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=  m </a:t>
                  </a:r>
                </a:p>
              </p:txBody>
            </p:sp>
            <p:sp>
              <p:nvSpPr>
                <p:cNvPr id="3893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endPara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936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endPara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8932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38933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38925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</a:t>
              </a:r>
              <a:r>
                <a:rPr lang="en-US" altLang="en-US" sz="3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  <a:r>
                <a:rPr lang="en-US" altLang="en-US" sz="3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  <p:sp>
          <p:nvSpPr>
            <p:cNvPr id="38926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927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928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38929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38930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</a:p>
          </p:txBody>
        </p:sp>
      </p:grpSp>
      <p:sp>
        <p:nvSpPr>
          <p:cNvPr id="38918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use public key first, followed by private key </a:t>
            </a:r>
            <a:endParaRPr lang="en-US" altLang="en-US" sz="2400"/>
          </a:p>
        </p:txBody>
      </p:sp>
      <p:sp>
        <p:nvSpPr>
          <p:cNvPr id="38919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use private key first, followed by public key </a:t>
            </a:r>
            <a:endParaRPr lang="en-US" altLang="en-US" sz="2400"/>
          </a:p>
        </p:txBody>
      </p:sp>
      <p:sp>
        <p:nvSpPr>
          <p:cNvPr id="38920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38921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38922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i="1">
                <a:solidFill>
                  <a:srgbClr val="C00000"/>
                </a:solidFill>
              </a:rPr>
              <a:t>result is the same!</a:t>
            </a:r>
            <a:r>
              <a:rPr lang="en-US" altLang="en-US" sz="320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38923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31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25575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follows directly from modular arithmetic: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(m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e</a:t>
            </a:r>
            <a:r>
              <a:rPr lang="en-US" altLang="en-US" smtClean="0">
                <a:ea typeface="ＭＳ Ｐゴシック" panose="020B0600070205080204" pitchFamily="34" charset="-128"/>
              </a:rPr>
              <a:t> mod n)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ea typeface="ＭＳ Ｐゴシック" panose="020B0600070205080204" pitchFamily="34" charset="-128"/>
              </a:rPr>
              <a:t> mod n = m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ed</a:t>
            </a:r>
            <a:r>
              <a:rPr lang="en-US" altLang="en-US" smtClean="0">
                <a:ea typeface="ＭＳ Ｐゴシック" panose="020B0600070205080204" pitchFamily="34" charset="-128"/>
              </a:rPr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                             = m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de</a:t>
            </a:r>
            <a:r>
              <a:rPr lang="en-US" altLang="en-US" smtClean="0">
                <a:ea typeface="ＭＳ Ｐゴシック" panose="020B0600070205080204" pitchFamily="34" charset="-128"/>
              </a:rPr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                             = (m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d</a:t>
            </a:r>
            <a:r>
              <a:rPr lang="en-US" altLang="en-US" smtClean="0">
                <a:ea typeface="ＭＳ Ｐゴシック" panose="020B0600070205080204" pitchFamily="34" charset="-128"/>
              </a:rPr>
              <a:t> mod n)</a:t>
            </a:r>
            <a:r>
              <a:rPr lang="en-US" altLang="en-US" baseline="30000" smtClean="0">
                <a:ea typeface="ＭＳ Ｐゴシック" panose="020B0600070205080204" pitchFamily="34" charset="-128"/>
              </a:rPr>
              <a:t>e</a:t>
            </a:r>
            <a:r>
              <a:rPr lang="en-US" altLang="en-US" smtClean="0">
                <a:ea typeface="ＭＳ Ｐゴシック" panose="020B0600070205080204" pitchFamily="34" charset="-128"/>
              </a:rPr>
              <a:t> mod n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39940" name="Group 1"/>
          <p:cNvGrpSpPr>
            <a:grpSpLocks/>
          </p:cNvGrpSpPr>
          <p:nvPr/>
        </p:nvGrpSpPr>
        <p:grpSpPr bwMode="auto">
          <a:xfrm>
            <a:off x="423863" y="457200"/>
            <a:ext cx="6591300" cy="946150"/>
            <a:chOff x="478971" y="838200"/>
            <a:chExt cx="6590389" cy="946150"/>
          </a:xfrm>
        </p:grpSpPr>
        <p:grpSp>
          <p:nvGrpSpPr>
            <p:cNvPr id="39942" name="Group 5"/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39945" name="Group 6"/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39952" name="Group 7"/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39955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99"/>
                      </a:buClr>
                      <a:buSzPct val="70000"/>
                      <a:buFont typeface="Wingdings" panose="05000000000000000000" pitchFamily="2" charset="2"/>
                      <a:buChar char="v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99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K  </a:t>
                    </a:r>
                    <a:r>
                      <a:rPr lang="en-US" altLang="en-US" sz="32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</a:t>
                    </a:r>
                    <a:r>
                      <a:rPr lang="en-US" altLang="en-US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K  (m)</a:t>
                    </a:r>
                    <a:r>
                      <a:rPr lang="en-US" altLang="en-US" sz="32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  <a:r>
                      <a:rPr lang="en-US" altLang="en-US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 =  m </a:t>
                    </a:r>
                  </a:p>
                </p:txBody>
              </p:sp>
              <p:sp>
                <p:nvSpPr>
                  <p:cNvPr id="39956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99"/>
                      </a:buClr>
                      <a:buSzPct val="70000"/>
                      <a:buFont typeface="Wingdings" panose="05000000000000000000" pitchFamily="2" charset="2"/>
                      <a:buChar char="v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99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</a:t>
                    </a:r>
                    <a:endParaRPr lang="en-US" altLang="en-US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95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rgbClr val="000099"/>
                      </a:buClr>
                      <a:buSzPct val="70000"/>
                      <a:buFont typeface="Wingdings" panose="05000000000000000000" pitchFamily="2" charset="2"/>
                      <a:buChar char="v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rgbClr val="000099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</a:t>
                    </a:r>
                    <a:endParaRPr lang="en-US" altLang="en-US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99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-</a:t>
                  </a:r>
                </a:p>
              </p:txBody>
            </p:sp>
            <p:sp>
              <p:nvSpPr>
                <p:cNvPr id="3995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+</a:t>
                  </a:r>
                </a:p>
              </p:txBody>
            </p:sp>
          </p:grpSp>
          <p:sp>
            <p:nvSpPr>
              <p:cNvPr id="39946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 </a:t>
                </a:r>
                <a:r>
                  <a:rPr lang="en-US" altLang="en-US" sz="32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 (m)</a:t>
                </a:r>
                <a:r>
                  <a:rPr lang="en-US" altLang="en-US" sz="32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  <p:sp>
            <p:nvSpPr>
              <p:cNvPr id="39947" name="Text Box 14"/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948" name="Text Box 15"/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949" name="Text Box 16"/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39950" name="Text Box 17"/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39951" name="Text Box 18"/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</a:p>
            </p:txBody>
          </p:sp>
        </p:grpSp>
        <p:sp>
          <p:nvSpPr>
            <p:cNvPr id="39943" name="Text Box 33"/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4400">
                  <a:solidFill>
                    <a:srgbClr val="000099"/>
                  </a:solidFill>
                </a:rPr>
                <a:t>Why</a:t>
              </a:r>
            </a:p>
          </p:txBody>
        </p:sp>
        <p:sp>
          <p:nvSpPr>
            <p:cNvPr id="39944" name="Text Box 34"/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pic>
        <p:nvPicPr>
          <p:cNvPr id="39941" name="Picture 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55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Why is RSA secure?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24384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suppose you know Bob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public key (n,e). How hard is it to determine d?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essentially need to find factors of n without knowing the two factors p and q </a:t>
            </a:r>
          </a:p>
          <a:p>
            <a:pPr lvl="1"/>
            <a:r>
              <a:rPr lang="en-US" altLang="en-US" sz="2800" smtClean="0">
                <a:ea typeface="ＭＳ Ｐゴシック" panose="020B0600070205080204" pitchFamily="34" charset="-128"/>
              </a:rPr>
              <a:t>fact: factoring a big number is hard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40965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10445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Chapter 8 roadmap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8.1</a:t>
            </a:r>
            <a:r>
              <a:rPr lang="en-US" altLang="en-US" smtClean="0">
                <a:ea typeface="ＭＳ Ｐゴシック" panose="020B0600070205080204" pitchFamily="34" charset="-128"/>
              </a:rPr>
              <a:t> What is network security?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8.2</a:t>
            </a:r>
            <a:r>
              <a:rPr lang="en-US" altLang="en-US" smtClean="0">
                <a:ea typeface="ＭＳ Ｐゴシック" panose="020B0600070205080204" pitchFamily="34" charset="-128"/>
              </a:rPr>
              <a:t> Principles of cryptography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8.3 </a:t>
            </a:r>
            <a:r>
              <a:rPr lang="en-US" altLang="en-US" smtClean="0">
                <a:ea typeface="ＭＳ Ｐゴシック" panose="020B0600070205080204" pitchFamily="34" charset="-128"/>
              </a:rPr>
              <a:t>Message integrity</a:t>
            </a: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, authentication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8.4 </a:t>
            </a:r>
            <a:r>
              <a:rPr lang="en-US" altLang="en-US" smtClean="0">
                <a:ea typeface="ＭＳ Ｐゴシック" panose="020B0600070205080204" pitchFamily="34" charset="-128"/>
              </a:rPr>
              <a:t>Securing e-mail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8.5</a:t>
            </a:r>
            <a:r>
              <a:rPr lang="en-US" altLang="en-US" smtClean="0">
                <a:ea typeface="ＭＳ Ｐゴシック" panose="020B0600070205080204" pitchFamily="34" charset="-128"/>
              </a:rPr>
              <a:t> Securing TCP connections: SSL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8.6</a:t>
            </a:r>
            <a:r>
              <a:rPr lang="en-US" altLang="en-US" smtClean="0">
                <a:ea typeface="ＭＳ Ｐゴシック" panose="020B0600070205080204" pitchFamily="34" charset="-128"/>
              </a:rPr>
              <a:t> Network layer security: IPsec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8.7</a:t>
            </a:r>
            <a:r>
              <a:rPr lang="en-US" altLang="en-US" smtClean="0">
                <a:ea typeface="ＭＳ Ｐゴシック" panose="020B0600070205080204" pitchFamily="34" charset="-128"/>
              </a:rPr>
              <a:t> Securing wireless LANs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8.8</a:t>
            </a:r>
            <a:r>
              <a:rPr lang="en-US" altLang="en-US" smtClean="0">
                <a:ea typeface="ＭＳ Ｐゴシック" panose="020B0600070205080204" pitchFamily="34" charset="-128"/>
              </a:rPr>
              <a:t> Operational security: firewalls and IDS</a:t>
            </a:r>
          </a:p>
        </p:txBody>
      </p:sp>
      <p:pic>
        <p:nvPicPr>
          <p:cNvPr id="43013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is network security?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confidentiality</a:t>
            </a: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only sender, intended receiver should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understand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 message contents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sender encrypts message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receiver decrypts message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authentication: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sender, receiver want to confirm identity of each other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message integrity: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sender, receiver want to ensure message not altered (in transit, or afterwards) without detection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access and availability</a:t>
            </a:r>
            <a:r>
              <a:rPr lang="en-US" altLang="en-US" sz="240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services must be accessible and available to users</a:t>
            </a:r>
          </a:p>
        </p:txBody>
      </p:sp>
      <p:pic>
        <p:nvPicPr>
          <p:cNvPr id="9221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41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78775" cy="9667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Goal: </a:t>
            </a:r>
            <a:r>
              <a:rPr lang="en-US" altLang="en-US" smtClean="0">
                <a:ea typeface="ＭＳ Ｐゴシック" panose="020B0600070205080204" pitchFamily="34" charset="-128"/>
              </a:rPr>
              <a:t>Bob wants Alice to </a:t>
            </a:r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prove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</a:rPr>
              <a:t> her identity to him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u="sng">
                <a:solidFill>
                  <a:srgbClr val="C00000"/>
                </a:solidFill>
              </a:rPr>
              <a:t>Protocol ap1.0:</a:t>
            </a:r>
            <a:r>
              <a:rPr lang="en-US" altLang="en-US" i="1">
                <a:solidFill>
                  <a:srgbClr val="C00000"/>
                </a:solidFill>
              </a:rPr>
              <a:t>  </a:t>
            </a:r>
            <a:r>
              <a:rPr lang="en-US" altLang="en-US"/>
              <a:t>Alice says </a:t>
            </a:r>
            <a:r>
              <a:rPr lang="ja-JP" altLang="en-US"/>
              <a:t>“</a:t>
            </a:r>
            <a:r>
              <a:rPr lang="en-US" altLang="ja-JP"/>
              <a:t>I am Alice</a:t>
            </a:r>
            <a:r>
              <a:rPr lang="ja-JP" altLang="en-US"/>
              <a:t>”</a:t>
            </a:r>
            <a:endParaRPr lang="en-US" altLang="en-US"/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5281613" y="4135438"/>
            <a:ext cx="2757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Failure scenario??</a:t>
            </a:r>
          </a:p>
        </p:txBody>
      </p:sp>
      <p:pic>
        <p:nvPicPr>
          <p:cNvPr id="45063" name="Picture 6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4" name="Picture 7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5" name="Picture 8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363" y="3811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1490663" y="4248150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1535113" y="3749675"/>
            <a:ext cx="1725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068" name="Picture 24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5094288" y="3840163"/>
            <a:ext cx="35861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in a network,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Bob can not 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 Alice, so Trudy simply declares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herself to be Alice</a:t>
            </a:r>
          </a:p>
        </p:txBody>
      </p:sp>
      <p:pic>
        <p:nvPicPr>
          <p:cNvPr id="46084" name="Picture 6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7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8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3813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Line 9"/>
          <p:cNvSpPr>
            <a:spLocks noChangeShapeType="1"/>
          </p:cNvSpPr>
          <p:nvPr/>
        </p:nvSpPr>
        <p:spPr bwMode="auto">
          <a:xfrm flipV="1">
            <a:off x="2784475" y="4473575"/>
            <a:ext cx="773113" cy="1027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Text Box 10"/>
          <p:cNvSpPr txBox="1">
            <a:spLocks noChangeArrowheads="1"/>
          </p:cNvSpPr>
          <p:nvPr/>
        </p:nvSpPr>
        <p:spPr bwMode="auto">
          <a:xfrm>
            <a:off x="3109913" y="5002213"/>
            <a:ext cx="1725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</a:t>
            </a:r>
          </a:p>
        </p:txBody>
      </p:sp>
      <p:pic>
        <p:nvPicPr>
          <p:cNvPr id="46090" name="Picture 24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1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978775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Goal:  </a:t>
            </a:r>
            <a:r>
              <a:rPr lang="en-US" altLang="en-US"/>
              <a:t>Bob wants Alice to </a:t>
            </a:r>
            <a:r>
              <a:rPr lang="ja-JP" altLang="en-US"/>
              <a:t>“</a:t>
            </a:r>
            <a:r>
              <a:rPr lang="en-US" altLang="ja-JP"/>
              <a:t>prove</a:t>
            </a:r>
            <a:r>
              <a:rPr lang="ja-JP" altLang="en-US"/>
              <a:t>”</a:t>
            </a:r>
            <a:r>
              <a:rPr lang="en-US" altLang="ja-JP"/>
              <a:t> her identity to him</a:t>
            </a:r>
            <a:endParaRPr lang="en-US" altLang="en-US"/>
          </a:p>
        </p:txBody>
      </p:sp>
      <p:sp>
        <p:nvSpPr>
          <p:cNvPr id="46092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u="sng">
                <a:solidFill>
                  <a:srgbClr val="C00000"/>
                </a:solidFill>
              </a:rPr>
              <a:t>Protocol ap1.0:</a:t>
            </a:r>
            <a:r>
              <a:rPr lang="en-US" altLang="en-US" i="1">
                <a:solidFill>
                  <a:srgbClr val="C00000"/>
                </a:solidFill>
              </a:rPr>
              <a:t>  </a:t>
            </a:r>
            <a:r>
              <a:rPr lang="en-US" altLang="en-US"/>
              <a:t>Alice says </a:t>
            </a:r>
            <a:r>
              <a:rPr lang="ja-JP" altLang="en-US"/>
              <a:t>“</a:t>
            </a:r>
            <a:r>
              <a:rPr lang="en-US" altLang="ja-JP"/>
              <a:t>I am Alice</a:t>
            </a:r>
            <a:r>
              <a:rPr lang="ja-JP" altLang="en-US"/>
              <a:t>”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another try</a:t>
            </a: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 ap2.0: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Alice says 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 in an IP packet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containing her source IP address 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Failure scenario??</a:t>
            </a:r>
          </a:p>
        </p:txBody>
      </p:sp>
      <p:pic>
        <p:nvPicPr>
          <p:cNvPr id="47110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2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3" name="Line 8"/>
          <p:cNvSpPr>
            <a:spLocks noChangeShapeType="1"/>
          </p:cNvSpPr>
          <p:nvPr/>
        </p:nvSpPr>
        <p:spPr bwMode="auto">
          <a:xfrm>
            <a:off x="1238250" y="426243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114" name="Group 9"/>
          <p:cNvGrpSpPr>
            <a:grpSpLocks/>
          </p:cNvGrpSpPr>
          <p:nvPr/>
        </p:nvGrpSpPr>
        <p:grpSpPr bwMode="auto">
          <a:xfrm>
            <a:off x="1574800" y="3433763"/>
            <a:ext cx="2870200" cy="649287"/>
            <a:chOff x="531" y="1791"/>
            <a:chExt cx="1808" cy="409"/>
          </a:xfrm>
        </p:grpSpPr>
        <p:sp>
          <p:nvSpPr>
            <p:cNvPr id="47116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117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2000">
                  <a:latin typeface="Arial" panose="020B0604020202020204" pitchFamily="34" charset="0"/>
                  <a:cs typeface="Arial" panose="020B0604020202020204" pitchFamily="34" charset="0"/>
                </a:rPr>
                <a:t>I am Alice</a:t>
              </a:r>
              <a:r>
                <a:rPr lang="ja-JP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118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IP address</a:t>
              </a:r>
            </a:p>
          </p:txBody>
        </p:sp>
        <p:sp>
          <p:nvSpPr>
            <p:cNvPr id="47119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7115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6351588" y="3986213"/>
            <a:ext cx="27924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Trudy can create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a packet 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spoofing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ja-JP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Alice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s address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132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5" name="Line 8"/>
          <p:cNvSpPr>
            <a:spLocks noChangeShapeType="1"/>
          </p:cNvSpPr>
          <p:nvPr/>
        </p:nvSpPr>
        <p:spPr bwMode="auto">
          <a:xfrm flipV="1">
            <a:off x="2925763" y="4262438"/>
            <a:ext cx="2111375" cy="1238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136" name="Group 9"/>
          <p:cNvGrpSpPr>
            <a:grpSpLocks/>
          </p:cNvGrpSpPr>
          <p:nvPr/>
        </p:nvGrpSpPr>
        <p:grpSpPr bwMode="auto">
          <a:xfrm>
            <a:off x="3460750" y="4938713"/>
            <a:ext cx="2870200" cy="649287"/>
            <a:chOff x="531" y="1791"/>
            <a:chExt cx="1808" cy="409"/>
          </a:xfrm>
        </p:grpSpPr>
        <p:sp>
          <p:nvSpPr>
            <p:cNvPr id="48140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41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2000">
                  <a:latin typeface="Arial" panose="020B0604020202020204" pitchFamily="34" charset="0"/>
                  <a:cs typeface="Arial" panose="020B0604020202020204" pitchFamily="34" charset="0"/>
                </a:rPr>
                <a:t>I am Alice</a:t>
              </a:r>
              <a:r>
                <a:rPr lang="ja-JP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42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IP address</a:t>
              </a:r>
            </a:p>
          </p:txBody>
        </p:sp>
        <p:sp>
          <p:nvSpPr>
            <p:cNvPr id="48143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another try</a:t>
            </a:r>
          </a:p>
        </p:txBody>
      </p:sp>
      <p:sp>
        <p:nvSpPr>
          <p:cNvPr id="48138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 ap2.0: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Alice says 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 in an IP packet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containing her source IP address </a:t>
            </a:r>
          </a:p>
        </p:txBody>
      </p:sp>
      <p:pic>
        <p:nvPicPr>
          <p:cNvPr id="48139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Protocol ap3.0:  </a:t>
            </a:r>
            <a:r>
              <a:rPr lang="en-US" altLang="en-US"/>
              <a:t>Alice says </a:t>
            </a:r>
            <a:r>
              <a:rPr lang="ja-JP" altLang="en-US"/>
              <a:t>“</a:t>
            </a:r>
            <a:r>
              <a:rPr lang="en-US" altLang="ja-JP"/>
              <a:t>I am Alice</a:t>
            </a:r>
            <a:r>
              <a:rPr lang="ja-JP" altLang="en-US"/>
              <a:t>”</a:t>
            </a:r>
            <a:r>
              <a:rPr lang="en-US" altLang="ja-JP"/>
              <a:t> and sends her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 secret password to </a:t>
            </a:r>
            <a:r>
              <a:rPr lang="ja-JP" altLang="en-US"/>
              <a:t>“</a:t>
            </a:r>
            <a:r>
              <a:rPr lang="en-US" altLang="ja-JP"/>
              <a:t>prove</a:t>
            </a:r>
            <a:r>
              <a:rPr lang="ja-JP" altLang="en-US"/>
              <a:t>”</a:t>
            </a:r>
            <a:r>
              <a:rPr lang="en-US" altLang="ja-JP"/>
              <a:t> it.</a:t>
            </a:r>
            <a:endParaRPr lang="en-US" alt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Failure scenario??</a:t>
            </a:r>
          </a:p>
        </p:txBody>
      </p:sp>
      <p:pic>
        <p:nvPicPr>
          <p:cNvPr id="49157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8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49171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72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m Alice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73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49174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Text Box 14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password</a:t>
              </a:r>
            </a:p>
          </p:txBody>
        </p:sp>
        <p:sp>
          <p:nvSpPr>
            <p:cNvPr id="49176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2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49167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68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OK</a:t>
              </a:r>
            </a:p>
          </p:txBody>
        </p:sp>
        <p:sp>
          <p:nvSpPr>
            <p:cNvPr id="49169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49170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63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Line 22"/>
          <p:cNvSpPr>
            <a:spLocks noChangeShapeType="1"/>
          </p:cNvSpPr>
          <p:nvPr/>
        </p:nvSpPr>
        <p:spPr bwMode="auto">
          <a:xfrm flipH="1">
            <a:off x="2541588" y="4551363"/>
            <a:ext cx="452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5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another try</a:t>
            </a:r>
          </a:p>
        </p:txBody>
      </p:sp>
      <p:pic>
        <p:nvPicPr>
          <p:cNvPr id="49166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903913" y="3865563"/>
            <a:ext cx="30019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playback attack:</a:t>
            </a: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Trudy records Alice</a:t>
            </a:r>
            <a:r>
              <a:rPr lang="ja-JP" altLang="en-US" sz="20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2000">
                <a:latin typeface="Arial" panose="020B0604020202020204" pitchFamily="34" charset="0"/>
                <a:cs typeface="Arial" panose="020B0604020202020204" pitchFamily="34" charset="0"/>
              </a:rPr>
              <a:t>s packet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and later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plays it back to Bob </a:t>
            </a:r>
          </a:p>
        </p:txBody>
      </p:sp>
      <p:pic>
        <p:nvPicPr>
          <p:cNvPr id="50180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2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3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5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ja-JP" altLang="en-US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Alice</a:t>
            </a:r>
            <a:r>
              <a:rPr lang="ja-JP" altLang="en-US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1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6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addr</a:t>
            </a:r>
          </a:p>
        </p:txBody>
      </p:sp>
      <p:sp>
        <p:nvSpPr>
          <p:cNvPr id="50187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Text Box 13"/>
          <p:cNvSpPr txBox="1">
            <a:spLocks noChangeArrowheads="1"/>
          </p:cNvSpPr>
          <p:nvPr/>
        </p:nvSpPr>
        <p:spPr bwMode="auto">
          <a:xfrm>
            <a:off x="2338388" y="3328988"/>
            <a:ext cx="10572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</a:p>
        </p:txBody>
      </p:sp>
      <p:sp>
        <p:nvSpPr>
          <p:cNvPr id="50189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190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50207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208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OK</a:t>
              </a:r>
            </a:p>
          </p:txBody>
        </p:sp>
        <p:sp>
          <p:nvSpPr>
            <p:cNvPr id="50209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50210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1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92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93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4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195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50201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m Alice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203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Text Box 29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password</a:t>
              </a:r>
            </a:p>
          </p:txBody>
        </p:sp>
        <p:sp>
          <p:nvSpPr>
            <p:cNvPr id="50206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6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7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Protocol ap3.0:  </a:t>
            </a:r>
            <a:r>
              <a:rPr lang="en-US" altLang="en-US"/>
              <a:t>Alice says </a:t>
            </a:r>
            <a:r>
              <a:rPr lang="ja-JP" altLang="en-US"/>
              <a:t>“</a:t>
            </a:r>
            <a:r>
              <a:rPr lang="en-US" altLang="ja-JP"/>
              <a:t>I am Alice</a:t>
            </a:r>
            <a:r>
              <a:rPr lang="ja-JP" altLang="en-US"/>
              <a:t>”</a:t>
            </a:r>
            <a:r>
              <a:rPr lang="en-US" altLang="ja-JP"/>
              <a:t> and sends her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 secret password to </a:t>
            </a:r>
            <a:r>
              <a:rPr lang="ja-JP" altLang="en-US"/>
              <a:t>“</a:t>
            </a:r>
            <a:r>
              <a:rPr lang="en-US" altLang="ja-JP"/>
              <a:t>prove</a:t>
            </a:r>
            <a:r>
              <a:rPr lang="ja-JP" altLang="en-US"/>
              <a:t>”</a:t>
            </a:r>
            <a:r>
              <a:rPr lang="en-US" altLang="ja-JP"/>
              <a:t> it.</a:t>
            </a:r>
            <a:endParaRPr lang="en-US" altLang="en-US"/>
          </a:p>
        </p:txBody>
      </p:sp>
      <p:sp>
        <p:nvSpPr>
          <p:cNvPr id="501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another try</a:t>
            </a:r>
          </a:p>
        </p:txBody>
      </p:sp>
      <p:pic>
        <p:nvPicPr>
          <p:cNvPr id="50200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yet another try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Protocol ap3.1:  </a:t>
            </a:r>
            <a:r>
              <a:rPr lang="en-US" altLang="en-US"/>
              <a:t>Alice says </a:t>
            </a:r>
            <a:r>
              <a:rPr lang="ja-JP" altLang="en-US"/>
              <a:t>“</a:t>
            </a:r>
            <a:r>
              <a:rPr lang="en-US" altLang="ja-JP"/>
              <a:t>I am Alice</a:t>
            </a:r>
            <a:r>
              <a:rPr lang="ja-JP" altLang="en-US"/>
              <a:t>”</a:t>
            </a:r>
            <a:r>
              <a:rPr lang="en-US" altLang="ja-JP"/>
              <a:t> and sends her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FF0000"/>
                </a:solidFill>
              </a:rPr>
              <a:t> </a:t>
            </a:r>
            <a:r>
              <a:rPr lang="en-US" altLang="en-US" i="1">
                <a:solidFill>
                  <a:srgbClr val="C00000"/>
                </a:solidFill>
              </a:rPr>
              <a:t>encrypted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secret password to </a:t>
            </a:r>
            <a:r>
              <a:rPr lang="ja-JP" altLang="en-US"/>
              <a:t>“</a:t>
            </a:r>
            <a:r>
              <a:rPr lang="en-US" altLang="ja-JP"/>
              <a:t>prove</a:t>
            </a:r>
            <a:r>
              <a:rPr lang="ja-JP" altLang="en-US"/>
              <a:t>”</a:t>
            </a:r>
            <a:r>
              <a:rPr lang="en-US" altLang="ja-JP"/>
              <a:t> it.</a:t>
            </a:r>
            <a:endParaRPr lang="en-US" altLang="en-US"/>
          </a:p>
        </p:txBody>
      </p:sp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Failure scenario??</a:t>
            </a:r>
          </a:p>
        </p:txBody>
      </p:sp>
      <p:pic>
        <p:nvPicPr>
          <p:cNvPr id="51206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7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8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9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10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51219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20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m Alice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21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51222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Text Box 14"/>
            <p:cNvSpPr txBox="1">
              <a:spLocks noChangeArrowheads="1"/>
            </p:cNvSpPr>
            <p:nvPr/>
          </p:nvSpPr>
          <p:spPr bwMode="auto">
            <a:xfrm>
              <a:off x="1304" y="1813"/>
              <a:ext cx="72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encrypted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password</a:t>
              </a:r>
            </a:p>
          </p:txBody>
        </p:sp>
        <p:sp>
          <p:nvSpPr>
            <p:cNvPr id="51224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11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51215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16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OK</a:t>
              </a:r>
            </a:p>
          </p:txBody>
        </p:sp>
        <p:sp>
          <p:nvSpPr>
            <p:cNvPr id="51217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51218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2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22"/>
          <p:cNvSpPr>
            <a:spLocks noChangeShapeType="1"/>
          </p:cNvSpPr>
          <p:nvPr/>
        </p:nvSpPr>
        <p:spPr bwMode="auto">
          <a:xfrm flipH="1" flipV="1">
            <a:off x="2424113" y="4537075"/>
            <a:ext cx="541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14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6765925" y="3436938"/>
            <a:ext cx="16049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record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playback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works!</a:t>
            </a:r>
          </a:p>
        </p:txBody>
      </p:sp>
      <p:pic>
        <p:nvPicPr>
          <p:cNvPr id="52228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1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33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ja-JP" altLang="en-US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Alice</a:t>
            </a:r>
            <a:r>
              <a:rPr lang="ja-JP" altLang="en-US" sz="1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1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34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addr</a:t>
            </a:r>
          </a:p>
        </p:txBody>
      </p:sp>
      <p:sp>
        <p:nvSpPr>
          <p:cNvPr id="52235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Text Box 13"/>
          <p:cNvSpPr txBox="1">
            <a:spLocks noChangeArrowheads="1"/>
          </p:cNvSpPr>
          <p:nvPr/>
        </p:nvSpPr>
        <p:spPr bwMode="auto">
          <a:xfrm>
            <a:off x="2325688" y="3328988"/>
            <a:ext cx="1084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</a:p>
        </p:txBody>
      </p:sp>
      <p:sp>
        <p:nvSpPr>
          <p:cNvPr id="52237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238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52255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56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OK</a:t>
              </a:r>
            </a:p>
          </p:txBody>
        </p:sp>
        <p:sp>
          <p:nvSpPr>
            <p:cNvPr id="52257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52258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9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2240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2241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243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52249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50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m Alice</a:t>
              </a:r>
              <a:r>
                <a:rPr lang="ja-JP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51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Alice</a:t>
              </a:r>
              <a:r>
                <a:rPr lang="ja-JP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US" altLang="ja-JP" sz="160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IP addr</a:t>
              </a:r>
            </a:p>
          </p:txBody>
        </p:sp>
        <p:sp>
          <p:nvSpPr>
            <p:cNvPr id="52252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encrypted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password</a:t>
              </a:r>
            </a:p>
          </p:txBody>
        </p:sp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44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5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yet another try</a:t>
            </a:r>
          </a:p>
        </p:txBody>
      </p:sp>
      <p:sp>
        <p:nvSpPr>
          <p:cNvPr id="52247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Protocol ap3.1:  </a:t>
            </a:r>
            <a:r>
              <a:rPr lang="en-US" altLang="en-US"/>
              <a:t>Alice says </a:t>
            </a:r>
            <a:r>
              <a:rPr lang="ja-JP" altLang="en-US"/>
              <a:t>“</a:t>
            </a:r>
            <a:r>
              <a:rPr lang="en-US" altLang="ja-JP"/>
              <a:t>I am Alice</a:t>
            </a:r>
            <a:r>
              <a:rPr lang="ja-JP" altLang="en-US"/>
              <a:t>”</a:t>
            </a:r>
            <a:r>
              <a:rPr lang="en-US" altLang="ja-JP"/>
              <a:t> and sends her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FF0000"/>
                </a:solidFill>
              </a:rPr>
              <a:t> </a:t>
            </a:r>
            <a:r>
              <a:rPr lang="en-US" altLang="en-US" i="1">
                <a:solidFill>
                  <a:srgbClr val="C00000"/>
                </a:solidFill>
              </a:rPr>
              <a:t>encrypted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secret password to </a:t>
            </a:r>
            <a:r>
              <a:rPr lang="ja-JP" altLang="en-US"/>
              <a:t>“</a:t>
            </a:r>
            <a:r>
              <a:rPr lang="en-US" altLang="ja-JP"/>
              <a:t>prove</a:t>
            </a:r>
            <a:r>
              <a:rPr lang="ja-JP" altLang="en-US"/>
              <a:t>”</a:t>
            </a:r>
            <a:r>
              <a:rPr lang="en-US" altLang="ja-JP"/>
              <a:t> it.</a:t>
            </a:r>
            <a:endParaRPr lang="en-US" altLang="en-US"/>
          </a:p>
        </p:txBody>
      </p:sp>
      <p:pic>
        <p:nvPicPr>
          <p:cNvPr id="52248" name="Picture 16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74725" y="1316038"/>
            <a:ext cx="3536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Goal: </a:t>
            </a:r>
            <a:r>
              <a:rPr lang="en-US" altLang="en-US" sz="2400"/>
              <a:t>avoid playback attack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604838" y="5934075"/>
            <a:ext cx="3144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Failures, drawbacks?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903288" y="1755775"/>
            <a:ext cx="5911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nonce: </a:t>
            </a:r>
            <a:r>
              <a:rPr lang="en-US" altLang="en-US" sz="2400"/>
              <a:t>number (R) used only </a:t>
            </a:r>
            <a:r>
              <a:rPr lang="en-US" altLang="en-US" sz="2400" i="1">
                <a:solidFill>
                  <a:srgbClr val="000099"/>
                </a:solidFill>
              </a:rPr>
              <a:t>once-in-a-lifetime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750888" y="2162175"/>
            <a:ext cx="7564437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C00000"/>
                </a:solidFill>
              </a:rPr>
              <a:t>ap4.0: </a:t>
            </a:r>
            <a:r>
              <a:rPr lang="en-US" altLang="en-US" sz="2400"/>
              <a:t>to prove Alice </a:t>
            </a:r>
            <a:r>
              <a:rPr lang="ja-JP" altLang="en-US" sz="2400"/>
              <a:t>“</a:t>
            </a:r>
            <a:r>
              <a:rPr lang="en-US" altLang="ja-JP" sz="2400"/>
              <a:t>live</a:t>
            </a:r>
            <a:r>
              <a:rPr lang="ja-JP" altLang="en-US" sz="2400"/>
              <a:t>”</a:t>
            </a:r>
            <a:r>
              <a:rPr lang="en-US" altLang="ja-JP" sz="2400"/>
              <a:t>, Bob sends Alice </a:t>
            </a:r>
            <a:r>
              <a:rPr lang="en-US" altLang="ja-JP" sz="2400" i="1">
                <a:solidFill>
                  <a:srgbClr val="C00000"/>
                </a:solidFill>
              </a:rPr>
              <a:t>nonce</a:t>
            </a:r>
            <a:r>
              <a:rPr lang="en-US" altLang="ja-JP" sz="2400"/>
              <a:t>, R.  Alice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must return R, encrypted with shared secret key</a:t>
            </a:r>
          </a:p>
        </p:txBody>
      </p:sp>
      <p:pic>
        <p:nvPicPr>
          <p:cNvPr id="53255" name="Picture 7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6" name="Picture 8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33675" y="3467100"/>
            <a:ext cx="3697288" cy="614363"/>
            <a:chOff x="2733675" y="3467100"/>
            <a:chExt cx="3697288" cy="614363"/>
          </a:xfrm>
        </p:grpSpPr>
        <p:sp>
          <p:nvSpPr>
            <p:cNvPr id="53269" name="Line 9"/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Text Box 10"/>
            <p:cNvSpPr txBox="1">
              <a:spLocks noChangeArrowheads="1"/>
            </p:cNvSpPr>
            <p:nvPr/>
          </p:nvSpPr>
          <p:spPr bwMode="auto">
            <a:xfrm>
              <a:off x="3740150" y="3467100"/>
              <a:ext cx="17256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altLang="ja-JP" sz="2400">
                  <a:latin typeface="Arial" panose="020B0604020202020204" pitchFamily="34" charset="0"/>
                  <a:cs typeface="Arial" panose="020B0604020202020204" pitchFamily="34" charset="0"/>
                </a:rPr>
                <a:t>I am Alice</a:t>
              </a:r>
              <a:r>
                <a:rPr lang="ja-JP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727325" y="4141788"/>
            <a:ext cx="3697288" cy="557212"/>
            <a:chOff x="2727325" y="4141788"/>
            <a:chExt cx="3697288" cy="557212"/>
          </a:xfrm>
        </p:grpSpPr>
        <p:sp>
          <p:nvSpPr>
            <p:cNvPr id="53267" name="Line 11"/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8" name="Text Box 13"/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735263" y="4700588"/>
            <a:ext cx="5965825" cy="1616075"/>
            <a:chOff x="2735263" y="4700588"/>
            <a:chExt cx="5965825" cy="1616075"/>
          </a:xfrm>
        </p:grpSpPr>
        <p:sp>
          <p:nvSpPr>
            <p:cNvPr id="53262" name="Line 12"/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63" name="Group 14"/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53265" name="Text Box 15"/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K    (R)</a:t>
                </a:r>
              </a:p>
            </p:txBody>
          </p:sp>
          <p:sp>
            <p:nvSpPr>
              <p:cNvPr id="53266" name="Text Box 16"/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A-B</a:t>
                </a:r>
              </a:p>
            </p:txBody>
          </p:sp>
        </p:grpSp>
        <p:sp>
          <p:nvSpPr>
            <p:cNvPr id="53264" name="Text Box 17"/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Alice is live, and only Alice knows key to encrypt nonce, so it must be Alice!</a:t>
              </a:r>
            </a:p>
          </p:txBody>
        </p:sp>
      </p:grpSp>
      <p:sp>
        <p:nvSpPr>
          <p:cNvPr id="5326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8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yet another try</a:t>
            </a:r>
          </a:p>
        </p:txBody>
      </p:sp>
      <p:pic>
        <p:nvPicPr>
          <p:cNvPr id="53261" name="Picture 16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944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62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Authentication: ap5.0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57325"/>
            <a:ext cx="8355012" cy="4648200"/>
          </a:xfrm>
        </p:spPr>
        <p:txBody>
          <a:bodyPr/>
          <a:lstStyle/>
          <a:p>
            <a:pPr>
              <a:lnSpc>
                <a:spcPts val="28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ap4.0 requires shared symmetric key </a:t>
            </a:r>
          </a:p>
          <a:p>
            <a:pPr>
              <a:lnSpc>
                <a:spcPts val="28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can we authenticate using public key techniques?</a:t>
            </a:r>
          </a:p>
          <a:p>
            <a:pPr>
              <a:lnSpc>
                <a:spcPts val="2800"/>
              </a:lnSpc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ap5.0: </a:t>
            </a:r>
            <a:r>
              <a:rPr lang="en-US" altLang="en-US" smtClean="0">
                <a:ea typeface="ＭＳ Ｐゴシック" panose="020B0600070205080204" pitchFamily="34" charset="-128"/>
              </a:rPr>
              <a:t>use nonce, public key cryptography</a:t>
            </a:r>
          </a:p>
        </p:txBody>
      </p:sp>
      <p:pic>
        <p:nvPicPr>
          <p:cNvPr id="54278" name="Picture 4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344805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9" name="Picture 5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339725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0" name="Line 6"/>
          <p:cNvSpPr>
            <a:spLocks noChangeShapeType="1"/>
          </p:cNvSpPr>
          <p:nvPr/>
        </p:nvSpPr>
        <p:spPr bwMode="auto">
          <a:xfrm>
            <a:off x="1644650" y="353060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2651125" y="3178175"/>
            <a:ext cx="1725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  <a:r>
              <a:rPr lang="ja-JP" altLang="en-US" sz="24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82" name="Line 8"/>
          <p:cNvSpPr>
            <a:spLocks noChangeShapeType="1"/>
          </p:cNvSpPr>
          <p:nvPr/>
        </p:nvSpPr>
        <p:spPr bwMode="auto">
          <a:xfrm flipH="1">
            <a:off x="1609725" y="391795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9"/>
          <p:cNvSpPr>
            <a:spLocks noChangeShapeType="1"/>
          </p:cNvSpPr>
          <p:nvPr/>
        </p:nvSpPr>
        <p:spPr bwMode="auto">
          <a:xfrm>
            <a:off x="1660525" y="4389438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2374900" y="370840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54285" name="Text Box 11"/>
          <p:cNvSpPr txBox="1">
            <a:spLocks noChangeArrowheads="1"/>
          </p:cNvSpPr>
          <p:nvPr/>
        </p:nvSpPr>
        <p:spPr bwMode="auto">
          <a:xfrm>
            <a:off x="6332538" y="3455988"/>
            <a:ext cx="23320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Bob computes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286" name="Group 12"/>
          <p:cNvGrpSpPr>
            <a:grpSpLocks/>
          </p:cNvGrpSpPr>
          <p:nvPr/>
        </p:nvGrpSpPr>
        <p:grpSpPr bwMode="auto">
          <a:xfrm>
            <a:off x="4068763" y="3965575"/>
            <a:ext cx="1073150" cy="673100"/>
            <a:chOff x="2838" y="2891"/>
            <a:chExt cx="676" cy="424"/>
          </a:xfrm>
        </p:grpSpPr>
        <p:sp>
          <p:nvSpPr>
            <p:cNvPr id="54310" name="Text Box 13"/>
            <p:cNvSpPr txBox="1">
              <a:spLocks noChangeArrowheads="1"/>
            </p:cNvSpPr>
            <p:nvPr/>
          </p:nvSpPr>
          <p:spPr bwMode="auto">
            <a:xfrm>
              <a:off x="2838" y="2979"/>
              <a:ext cx="6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K   (R)</a:t>
              </a:r>
            </a:p>
          </p:txBody>
        </p:sp>
        <p:sp>
          <p:nvSpPr>
            <p:cNvPr id="54311" name="Text Box 14"/>
            <p:cNvSpPr txBox="1">
              <a:spLocks noChangeArrowheads="1"/>
            </p:cNvSpPr>
            <p:nvPr/>
          </p:nvSpPr>
          <p:spPr bwMode="auto">
            <a:xfrm>
              <a:off x="2979" y="3084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4312" name="Text Box 15"/>
            <p:cNvSpPr txBox="1">
              <a:spLocks noChangeArrowheads="1"/>
            </p:cNvSpPr>
            <p:nvPr/>
          </p:nvSpPr>
          <p:spPr bwMode="auto">
            <a:xfrm>
              <a:off x="2992" y="2891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54287" name="Line 16"/>
          <p:cNvSpPr>
            <a:spLocks noChangeShapeType="1"/>
          </p:cNvSpPr>
          <p:nvPr/>
        </p:nvSpPr>
        <p:spPr bwMode="auto">
          <a:xfrm flipH="1">
            <a:off x="1646238" y="48117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Text Box 17"/>
          <p:cNvSpPr txBox="1">
            <a:spLocks noChangeArrowheads="1"/>
          </p:cNvSpPr>
          <p:nvPr/>
        </p:nvSpPr>
        <p:spPr bwMode="auto">
          <a:xfrm>
            <a:off x="2060575" y="4722813"/>
            <a:ext cx="2887663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800">
                <a:latin typeface="Arial" panose="020B0604020202020204" pitchFamily="34" charset="0"/>
                <a:cs typeface="Arial" panose="020B0604020202020204" pitchFamily="34" charset="0"/>
              </a:rPr>
              <a:t>send me your public key</a:t>
            </a: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89" name="Line 18"/>
          <p:cNvSpPr>
            <a:spLocks noChangeShapeType="1"/>
          </p:cNvSpPr>
          <p:nvPr/>
        </p:nvSpPr>
        <p:spPr bwMode="auto">
          <a:xfrm>
            <a:off x="1697038" y="53832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290" name="Group 19"/>
          <p:cNvGrpSpPr>
            <a:grpSpLocks/>
          </p:cNvGrpSpPr>
          <p:nvPr/>
        </p:nvGrpSpPr>
        <p:grpSpPr bwMode="auto">
          <a:xfrm>
            <a:off x="4521200" y="4960938"/>
            <a:ext cx="612775" cy="701675"/>
            <a:chOff x="828" y="3234"/>
            <a:chExt cx="386" cy="442"/>
          </a:xfrm>
        </p:grpSpPr>
        <p:sp>
          <p:nvSpPr>
            <p:cNvPr id="54307" name="Text Box 20"/>
            <p:cNvSpPr txBox="1">
              <a:spLocks noChangeArrowheads="1"/>
            </p:cNvSpPr>
            <p:nvPr/>
          </p:nvSpPr>
          <p:spPr bwMode="auto">
            <a:xfrm>
              <a:off x="828" y="3330"/>
              <a:ext cx="3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K  </a:t>
              </a:r>
            </a:p>
          </p:txBody>
        </p:sp>
        <p:sp>
          <p:nvSpPr>
            <p:cNvPr id="54308" name="Text Box 21"/>
            <p:cNvSpPr txBox="1">
              <a:spLocks noChangeArrowheads="1"/>
            </p:cNvSpPr>
            <p:nvPr/>
          </p:nvSpPr>
          <p:spPr bwMode="auto">
            <a:xfrm>
              <a:off x="993" y="3445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4309" name="Text Box 22"/>
            <p:cNvSpPr txBox="1">
              <a:spLocks noChangeArrowheads="1"/>
            </p:cNvSpPr>
            <p:nvPr/>
          </p:nvSpPr>
          <p:spPr bwMode="auto">
            <a:xfrm>
              <a:off x="998" y="3234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54291" name="Group 23"/>
          <p:cNvGrpSpPr>
            <a:grpSpLocks/>
          </p:cNvGrpSpPr>
          <p:nvPr/>
        </p:nvGrpSpPr>
        <p:grpSpPr bwMode="auto">
          <a:xfrm>
            <a:off x="6388100" y="3703638"/>
            <a:ext cx="2070100" cy="714375"/>
            <a:chOff x="1117" y="3592"/>
            <a:chExt cx="1304" cy="450"/>
          </a:xfrm>
        </p:grpSpPr>
        <p:sp>
          <p:nvSpPr>
            <p:cNvPr id="54300" name="Text Box 24"/>
            <p:cNvSpPr txBox="1">
              <a:spLocks noChangeArrowheads="1"/>
            </p:cNvSpPr>
            <p:nvPr/>
          </p:nvSpPr>
          <p:spPr bwMode="auto">
            <a:xfrm>
              <a:off x="1309" y="3687"/>
              <a:ext cx="11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(K  (R)) = R</a:t>
              </a:r>
            </a:p>
          </p:txBody>
        </p:sp>
        <p:sp>
          <p:nvSpPr>
            <p:cNvPr id="54301" name="Text Box 25"/>
            <p:cNvSpPr txBox="1">
              <a:spLocks noChangeArrowheads="1"/>
            </p:cNvSpPr>
            <p:nvPr/>
          </p:nvSpPr>
          <p:spPr bwMode="auto">
            <a:xfrm>
              <a:off x="1512" y="3811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4302" name="Text Box 26"/>
            <p:cNvSpPr txBox="1">
              <a:spLocks noChangeArrowheads="1"/>
            </p:cNvSpPr>
            <p:nvPr/>
          </p:nvSpPr>
          <p:spPr bwMode="auto">
            <a:xfrm>
              <a:off x="1542" y="3592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grpSp>
          <p:nvGrpSpPr>
            <p:cNvPr id="54303" name="Group 27"/>
            <p:cNvGrpSpPr>
              <a:grpSpLocks/>
            </p:cNvGrpSpPr>
            <p:nvPr/>
          </p:nvGrpSpPr>
          <p:grpSpPr bwMode="auto">
            <a:xfrm>
              <a:off x="1117" y="3599"/>
              <a:ext cx="342" cy="443"/>
              <a:chOff x="821" y="3255"/>
              <a:chExt cx="342" cy="443"/>
            </a:xfrm>
          </p:grpSpPr>
          <p:sp>
            <p:nvSpPr>
              <p:cNvPr id="54304" name="Text Box 28"/>
              <p:cNvSpPr txBox="1">
                <a:spLocks noChangeArrowheads="1"/>
              </p:cNvSpPr>
              <p:nvPr/>
            </p:nvSpPr>
            <p:spPr bwMode="auto">
              <a:xfrm>
                <a:off x="821" y="3355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K   </a:t>
                </a:r>
              </a:p>
            </p:txBody>
          </p:sp>
          <p:sp>
            <p:nvSpPr>
              <p:cNvPr id="54305" name="Text Box 29"/>
              <p:cNvSpPr txBox="1">
                <a:spLocks noChangeArrowheads="1"/>
              </p:cNvSpPr>
              <p:nvPr/>
            </p:nvSpPr>
            <p:spPr bwMode="auto">
              <a:xfrm>
                <a:off x="942" y="3467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54306" name="Text Box 30"/>
              <p:cNvSpPr txBox="1">
                <a:spLocks noChangeArrowheads="1"/>
              </p:cNvSpPr>
              <p:nvPr/>
            </p:nvSpPr>
            <p:spPr bwMode="auto">
              <a:xfrm>
                <a:off x="941" y="3255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</p:grpSp>
      <p:sp>
        <p:nvSpPr>
          <p:cNvPr id="54292" name="Text Box 31"/>
          <p:cNvSpPr txBox="1">
            <a:spLocks noChangeArrowheads="1"/>
          </p:cNvSpPr>
          <p:nvPr/>
        </p:nvSpPr>
        <p:spPr bwMode="auto">
          <a:xfrm>
            <a:off x="5862638" y="4352925"/>
            <a:ext cx="30353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and knows only Alice could have the private key, that encrypted R such that</a:t>
            </a:r>
          </a:p>
        </p:txBody>
      </p:sp>
      <p:grpSp>
        <p:nvGrpSpPr>
          <p:cNvPr id="54293" name="Group 32"/>
          <p:cNvGrpSpPr>
            <a:grpSpLocks/>
          </p:cNvGrpSpPr>
          <p:nvPr/>
        </p:nvGrpSpPr>
        <p:grpSpPr bwMode="auto">
          <a:xfrm>
            <a:off x="6496050" y="5453063"/>
            <a:ext cx="1893888" cy="763587"/>
            <a:chOff x="938" y="3588"/>
            <a:chExt cx="1193" cy="481"/>
          </a:xfrm>
        </p:grpSpPr>
        <p:sp>
          <p:nvSpPr>
            <p:cNvPr id="54294" name="Text Box 33"/>
            <p:cNvSpPr txBox="1">
              <a:spLocks noChangeArrowheads="1"/>
            </p:cNvSpPr>
            <p:nvPr/>
          </p:nvSpPr>
          <p:spPr bwMode="auto">
            <a:xfrm>
              <a:off x="1187" y="3731"/>
              <a:ext cx="9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(K  (R)) = R</a:t>
              </a:r>
            </a:p>
          </p:txBody>
        </p:sp>
        <p:sp>
          <p:nvSpPr>
            <p:cNvPr id="54295" name="Text Box 34"/>
            <p:cNvSpPr txBox="1">
              <a:spLocks noChangeArrowheads="1"/>
            </p:cNvSpPr>
            <p:nvPr/>
          </p:nvSpPr>
          <p:spPr bwMode="auto">
            <a:xfrm>
              <a:off x="1337" y="3819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4296" name="Text Box 35"/>
            <p:cNvSpPr txBox="1">
              <a:spLocks noChangeArrowheads="1"/>
            </p:cNvSpPr>
            <p:nvPr/>
          </p:nvSpPr>
          <p:spPr bwMode="auto">
            <a:xfrm>
              <a:off x="1337" y="358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54297" name="Text Box 36"/>
            <p:cNvSpPr txBox="1">
              <a:spLocks noChangeArrowheads="1"/>
            </p:cNvSpPr>
            <p:nvPr/>
          </p:nvSpPr>
          <p:spPr bwMode="auto">
            <a:xfrm>
              <a:off x="938" y="3718"/>
              <a:ext cx="3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K  </a:t>
              </a:r>
            </a:p>
          </p:txBody>
        </p:sp>
        <p:sp>
          <p:nvSpPr>
            <p:cNvPr id="54298" name="Text Box 37"/>
            <p:cNvSpPr txBox="1">
              <a:spLocks noChangeArrowheads="1"/>
            </p:cNvSpPr>
            <p:nvPr/>
          </p:nvSpPr>
          <p:spPr bwMode="auto">
            <a:xfrm>
              <a:off x="1069" y="3805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4299" name="Text Box 38"/>
            <p:cNvSpPr txBox="1">
              <a:spLocks noChangeArrowheads="1"/>
            </p:cNvSpPr>
            <p:nvPr/>
          </p:nvSpPr>
          <p:spPr bwMode="auto">
            <a:xfrm>
              <a:off x="1080" y="3620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Network Security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04225" cy="9906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Friends and enemies: Alice, Bob, Trudy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82700"/>
            <a:ext cx="8142288" cy="1617663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well-known in network security world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Bob, Alice (lovers!) want to communicate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securely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endParaRPr lang="en-US" altLang="ja-JP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Trudy (intruder) may intercept, delete, add messages</a:t>
            </a:r>
          </a:p>
        </p:txBody>
      </p:sp>
      <p:pic>
        <p:nvPicPr>
          <p:cNvPr id="11269" name="Picture 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3370263"/>
            <a:ext cx="6985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34178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v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08488" y="5337175"/>
            <a:ext cx="1082675" cy="1295400"/>
          </a:xfrm>
          <a:noFill/>
        </p:spPr>
      </p:pic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2038350" y="4205288"/>
            <a:ext cx="1293813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2152650" y="4235450"/>
            <a:ext cx="968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sender</a:t>
            </a:r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5780088" y="4217988"/>
            <a:ext cx="1293812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5867400" y="4248150"/>
            <a:ext cx="1096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3052763" y="3460750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11277" name="Line 19"/>
          <p:cNvSpPr>
            <a:spLocks noChangeShapeType="1"/>
          </p:cNvSpPr>
          <p:nvPr/>
        </p:nvSpPr>
        <p:spPr bwMode="auto">
          <a:xfrm>
            <a:off x="3768725" y="3883025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Rectangle 21"/>
          <p:cNvSpPr>
            <a:spLocks noChangeArrowheads="1"/>
          </p:cNvSpPr>
          <p:nvPr/>
        </p:nvSpPr>
        <p:spPr bwMode="auto">
          <a:xfrm>
            <a:off x="3332163" y="4403725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V="1">
            <a:off x="3375025" y="4616450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23"/>
          <p:cNvSpPr txBox="1">
            <a:spLocks noChangeArrowheads="1"/>
          </p:cNvSpPr>
          <p:nvPr/>
        </p:nvSpPr>
        <p:spPr bwMode="auto">
          <a:xfrm>
            <a:off x="4200525" y="3417888"/>
            <a:ext cx="1889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data, control messages</a:t>
            </a:r>
          </a:p>
        </p:txBody>
      </p:sp>
      <p:sp>
        <p:nvSpPr>
          <p:cNvPr id="11281" name="Line 24"/>
          <p:cNvSpPr>
            <a:spLocks noChangeShapeType="1"/>
          </p:cNvSpPr>
          <p:nvPr/>
        </p:nvSpPr>
        <p:spPr bwMode="auto">
          <a:xfrm>
            <a:off x="5046663" y="4035425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Freeform 25"/>
          <p:cNvSpPr>
            <a:spLocks/>
          </p:cNvSpPr>
          <p:nvPr/>
        </p:nvSpPr>
        <p:spPr bwMode="auto">
          <a:xfrm>
            <a:off x="3854450" y="4656138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6 w 344"/>
              <a:gd name="T3" fmla="*/ 2147483646 h 789"/>
              <a:gd name="T4" fmla="*/ 2147483646 w 344"/>
              <a:gd name="T5" fmla="*/ 2147483646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Freeform 26"/>
          <p:cNvSpPr>
            <a:spLocks/>
          </p:cNvSpPr>
          <p:nvPr/>
        </p:nvSpPr>
        <p:spPr bwMode="auto">
          <a:xfrm flipH="1">
            <a:off x="4529138" y="4654550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6 w 344"/>
              <a:gd name="T3" fmla="*/ 2147483646 h 789"/>
              <a:gd name="T4" fmla="*/ 2147483646 w 344"/>
              <a:gd name="T5" fmla="*/ 2147483646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7"/>
          <p:cNvSpPr>
            <a:spLocks noChangeShapeType="1"/>
          </p:cNvSpPr>
          <p:nvPr/>
        </p:nvSpPr>
        <p:spPr bwMode="auto">
          <a:xfrm flipV="1">
            <a:off x="1279525" y="4586288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28"/>
          <p:cNvSpPr txBox="1">
            <a:spLocks noChangeArrowheads="1"/>
          </p:cNvSpPr>
          <p:nvPr/>
        </p:nvSpPr>
        <p:spPr bwMode="auto">
          <a:xfrm>
            <a:off x="504825" y="4316413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1286" name="Line 29"/>
          <p:cNvSpPr>
            <a:spLocks noChangeShapeType="1"/>
          </p:cNvSpPr>
          <p:nvPr/>
        </p:nvSpPr>
        <p:spPr bwMode="auto">
          <a:xfrm flipV="1">
            <a:off x="7086600" y="4556125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Text Box 30"/>
          <p:cNvSpPr txBox="1">
            <a:spLocks noChangeArrowheads="1"/>
          </p:cNvSpPr>
          <p:nvPr/>
        </p:nvSpPr>
        <p:spPr bwMode="auto">
          <a:xfrm>
            <a:off x="7874000" y="4286250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1288" name="Text Box 31"/>
          <p:cNvSpPr txBox="1">
            <a:spLocks noChangeArrowheads="1"/>
          </p:cNvSpPr>
          <p:nvPr/>
        </p:nvSpPr>
        <p:spPr bwMode="auto">
          <a:xfrm>
            <a:off x="701675" y="3089275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</a:t>
            </a:r>
          </a:p>
        </p:txBody>
      </p:sp>
      <p:sp>
        <p:nvSpPr>
          <p:cNvPr id="11289" name="Text Box 32"/>
          <p:cNvSpPr txBox="1">
            <a:spLocks noChangeArrowheads="1"/>
          </p:cNvSpPr>
          <p:nvPr/>
        </p:nvSpPr>
        <p:spPr bwMode="auto">
          <a:xfrm>
            <a:off x="7670800" y="3100388"/>
            <a:ext cx="641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</a:p>
        </p:txBody>
      </p:sp>
      <p:sp>
        <p:nvSpPr>
          <p:cNvPr id="11290" name="Text Box 33"/>
          <p:cNvSpPr txBox="1">
            <a:spLocks noChangeArrowheads="1"/>
          </p:cNvSpPr>
          <p:nvPr/>
        </p:nvSpPr>
        <p:spPr bwMode="auto">
          <a:xfrm>
            <a:off x="3359150" y="5727700"/>
            <a:ext cx="830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Trudy</a:t>
            </a:r>
          </a:p>
        </p:txBody>
      </p:sp>
      <p:pic>
        <p:nvPicPr>
          <p:cNvPr id="11291" name="Picture 6" descr="underline_b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8509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Network Security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ap5.0: security hole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man (or woman) in the middle attack: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Trudy poses as Alice (to Bob) and as Bob (to Alice)</a:t>
            </a:r>
          </a:p>
        </p:txBody>
      </p:sp>
      <p:pic>
        <p:nvPicPr>
          <p:cNvPr id="55301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5302" name="Picture 5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3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04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</a:p>
        </p:txBody>
      </p:sp>
      <p:sp>
        <p:nvSpPr>
          <p:cNvPr id="55306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7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</a:p>
        </p:txBody>
      </p:sp>
      <p:sp>
        <p:nvSpPr>
          <p:cNvPr id="55308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55310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11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55361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grpSp>
          <p:nvGrpSpPr>
            <p:cNvPr id="55362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55363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(R)</a:t>
                </a:r>
              </a:p>
            </p:txBody>
          </p:sp>
          <p:sp>
            <p:nvSpPr>
              <p:cNvPr id="55364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</p:grpSp>
      <p:sp>
        <p:nvSpPr>
          <p:cNvPr id="55312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Send me your public key</a:t>
            </a:r>
          </a:p>
        </p:txBody>
      </p:sp>
      <p:sp>
        <p:nvSpPr>
          <p:cNvPr id="55314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15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55357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55359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55360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</a:t>
                </a:r>
              </a:p>
            </p:txBody>
          </p:sp>
        </p:grpSp>
        <p:sp>
          <p:nvSpPr>
            <p:cNvPr id="55358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55316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18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55353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grpSp>
          <p:nvGrpSpPr>
            <p:cNvPr id="55354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55355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(R)</a:t>
                </a:r>
              </a:p>
            </p:txBody>
          </p:sp>
          <p:sp>
            <p:nvSpPr>
              <p:cNvPr id="55356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</p:grpSp>
      <p:sp>
        <p:nvSpPr>
          <p:cNvPr id="55319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Send me your public key</a:t>
            </a:r>
          </a:p>
        </p:txBody>
      </p:sp>
      <p:sp>
        <p:nvSpPr>
          <p:cNvPr id="55321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22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55349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55351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55352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</a:t>
                </a:r>
              </a:p>
            </p:txBody>
          </p:sp>
        </p:grpSp>
        <p:sp>
          <p:nvSpPr>
            <p:cNvPr id="55350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55323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24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55346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55347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K   (m)</a:t>
              </a:r>
            </a:p>
          </p:txBody>
        </p:sp>
        <p:sp>
          <p:nvSpPr>
            <p:cNvPr id="55348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55325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55341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55342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m = K  (K   (m))</a:t>
              </a:r>
            </a:p>
          </p:txBody>
        </p:sp>
        <p:sp>
          <p:nvSpPr>
            <p:cNvPr id="55343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55344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55345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55326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Trudy gets</a:t>
            </a:r>
          </a:p>
        </p:txBody>
      </p:sp>
      <p:sp>
        <p:nvSpPr>
          <p:cNvPr id="55327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sends m to Alice encrypted with Alice</a:t>
            </a: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latin typeface="Arial" panose="020B0604020202020204" pitchFamily="34" charset="0"/>
                <a:cs typeface="Arial" panose="020B0604020202020204" pitchFamily="34" charset="0"/>
              </a:rPr>
              <a:t>s public key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28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29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55338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339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</a:p>
          </p:txBody>
        </p:sp>
        <p:sp>
          <p:nvSpPr>
            <p:cNvPr id="55340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55330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55333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5334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m = K  (K   (m))</a:t>
              </a:r>
            </a:p>
          </p:txBody>
        </p:sp>
        <p:sp>
          <p:nvSpPr>
            <p:cNvPr id="55335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55336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5337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55331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pic>
        <p:nvPicPr>
          <p:cNvPr id="55332" name="Picture 2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6" descr="Ali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1613" y="2430463"/>
            <a:ext cx="409575" cy="5048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632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pic>
        <p:nvPicPr>
          <p:cNvPr id="56324" name="Picture 4" descr="Bob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43900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6325" name="Picture 5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Line 8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30250" y="3498850"/>
            <a:ext cx="77089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dirty="0"/>
              <a:t>d</a:t>
            </a:r>
            <a:r>
              <a:rPr lang="en-US" dirty="0" smtClean="0"/>
              <a:t>ifficult to detect:</a:t>
            </a:r>
          </a:p>
          <a:p>
            <a:pPr>
              <a:defRPr/>
            </a:pPr>
            <a:r>
              <a:rPr lang="en-US" sz="2400" dirty="0" smtClean="0"/>
              <a:t>Bob receives everything that Alice sends, and vice versa. (e.g., so Bob, Alice can meet one week later and recall conversation!)</a:t>
            </a:r>
          </a:p>
          <a:p>
            <a:pPr>
              <a:defRPr/>
            </a:pPr>
            <a:r>
              <a:rPr lang="en-US" sz="2400" dirty="0" smtClean="0"/>
              <a:t>problem is that Trudy receives all messages as well! </a:t>
            </a:r>
          </a:p>
        </p:txBody>
      </p:sp>
      <p:sp>
        <p:nvSpPr>
          <p:cNvPr id="56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ap5.0: security hole</a:t>
            </a:r>
          </a:p>
        </p:txBody>
      </p:sp>
      <p:sp>
        <p:nvSpPr>
          <p:cNvPr id="56330" name="Rectangle 3"/>
          <p:cNvSpPr txBox="1">
            <a:spLocks noChangeArrowheads="1"/>
          </p:cNvSpPr>
          <p:nvPr/>
        </p:nvSpPr>
        <p:spPr bwMode="auto">
          <a:xfrm>
            <a:off x="455613" y="1084263"/>
            <a:ext cx="759301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00000"/>
                </a:solidFill>
              </a:rPr>
              <a:t>man (or woman) in the middle attack: </a:t>
            </a:r>
            <a:r>
              <a:rPr lang="en-US" altLang="en-US" sz="2400"/>
              <a:t>Trudy poses as Alice (to Bob) and as Bob (to Alice)</a:t>
            </a:r>
          </a:p>
        </p:txBody>
      </p:sp>
      <p:pic>
        <p:nvPicPr>
          <p:cNvPr id="56331" name="Picture 2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Chapter 8 roadmap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8.1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What is network security?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8.2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Principles of cryptography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8.3 Message integrity,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authentication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8.4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Securing e-mail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8.5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Securing TCP connections: SSL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8.6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Network layer security: IPsec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8.7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Securing wireless LANs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8.8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Operational security: firewalls and IDS</a:t>
            </a:r>
          </a:p>
        </p:txBody>
      </p:sp>
      <p:pic>
        <p:nvPicPr>
          <p:cNvPr id="57349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4583113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Digital signatures 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cryptographic technique analogous to hand-written signatures:</a:t>
            </a:r>
          </a:p>
          <a:p>
            <a:r>
              <a:rPr lang="en-US" altLang="en-US" sz="2600" smtClean="0">
                <a:ea typeface="ＭＳ Ｐゴシック" panose="020B0600070205080204" pitchFamily="34" charset="-128"/>
              </a:rPr>
              <a:t>sender (Bob) digitally signs document,  establishing he is document owner/creator. </a:t>
            </a:r>
          </a:p>
          <a:p>
            <a:r>
              <a:rPr lang="en-US" altLang="en-US" sz="2600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verifiable, nonforgeable:</a:t>
            </a:r>
            <a:r>
              <a:rPr lang="en-US" altLang="en-US" sz="2600" i="1" smtClean="0">
                <a:ea typeface="ＭＳ Ｐゴシック" panose="020B0600070205080204" pitchFamily="34" charset="-128"/>
              </a:rPr>
              <a:t> </a:t>
            </a:r>
            <a:r>
              <a:rPr lang="en-US" altLang="en-US" sz="2600" smtClean="0">
                <a:ea typeface="ＭＳ Ｐゴシック" panose="020B0600070205080204" pitchFamily="34" charset="-128"/>
              </a:rPr>
              <a:t>recipient (Alice) can prove to someone that Bob, and no one else (including Alice), must have signed document </a:t>
            </a:r>
          </a:p>
        </p:txBody>
      </p:sp>
      <p:pic>
        <p:nvPicPr>
          <p:cNvPr id="59397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810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6311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952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simple digital signature for message m: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Bob signs m by encrypting with his private key K</a:t>
            </a:r>
            <a:r>
              <a:rPr lang="en-US" altLang="en-US" sz="2400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, creating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signed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 message, K</a:t>
            </a:r>
            <a:r>
              <a:rPr lang="en-US" altLang="ja-JP" sz="2400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(m)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638675" y="2152650"/>
            <a:ext cx="596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7088188" y="1804988"/>
            <a:ext cx="596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990600" y="3717925"/>
            <a:ext cx="21209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ea typeface="Arial Unicode MS" pitchFamily="34" charset="-128"/>
              </a:rPr>
              <a:t>Dear Alice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  <a:ea typeface="Arial Unicode MS" pitchFamily="34" charset="-128"/>
              </a:rPr>
              <a:t>Oh, how I have missed you. I think of you all the time! …(blah blah blah)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ea typeface="Arial Unicode MS" pitchFamily="34" charset="-128"/>
              </a:rPr>
              <a:t>Bob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652463" y="3298825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message, m</a:t>
            </a:r>
            <a:endParaRPr lang="en-US" altLang="en-US" sz="20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4141788" y="4060825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181475" y="4095750"/>
            <a:ext cx="1368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409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4908550" y="3251200"/>
            <a:ext cx="1762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latin typeface="Arial" panose="020B0604020202020204" pitchFamily="34" charset="0"/>
                <a:cs typeface="Arial" panose="020B0604020202020204" pitchFamily="34" charset="0"/>
              </a:rPr>
              <a:t>s private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60430" name="Picture 14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14788" y="3432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0431" name="Group 15"/>
          <p:cNvGrpSpPr>
            <a:grpSpLocks/>
          </p:cNvGrpSpPr>
          <p:nvPr/>
        </p:nvGrpSpPr>
        <p:grpSpPr bwMode="auto">
          <a:xfrm>
            <a:off x="4486275" y="3200400"/>
            <a:ext cx="533400" cy="628650"/>
            <a:chOff x="2994" y="2058"/>
            <a:chExt cx="336" cy="396"/>
          </a:xfrm>
        </p:grpSpPr>
        <p:grpSp>
          <p:nvGrpSpPr>
            <p:cNvPr id="60441" name="Group 16"/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60443" name="Text Box 17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</p:txBody>
          </p:sp>
          <p:sp>
            <p:nvSpPr>
              <p:cNvPr id="60444" name="Text Box 18"/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60442" name="Text Box 19"/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60432" name="Line 20"/>
          <p:cNvSpPr>
            <a:spLocks noChangeShapeType="1"/>
          </p:cNvSpPr>
          <p:nvPr/>
        </p:nvSpPr>
        <p:spPr bwMode="auto">
          <a:xfrm>
            <a:off x="4489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Line 21"/>
          <p:cNvSpPr>
            <a:spLocks noChangeShapeType="1"/>
          </p:cNvSpPr>
          <p:nvPr/>
        </p:nvSpPr>
        <p:spPr bwMode="auto">
          <a:xfrm>
            <a:off x="5594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Text Box 22"/>
          <p:cNvSpPr txBox="1">
            <a:spLocks noChangeArrowheads="1"/>
          </p:cNvSpPr>
          <p:nvPr/>
        </p:nvSpPr>
        <p:spPr bwMode="auto">
          <a:xfrm>
            <a:off x="6438900" y="3895725"/>
            <a:ext cx="21209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ea typeface="Arial Unicode MS" pitchFamily="34" charset="-128"/>
              </a:rPr>
              <a:t>Bob</a:t>
            </a:r>
            <a:r>
              <a:rPr lang="ja-JP" altLang="en-US" sz="1800">
                <a:latin typeface="Arial" panose="020B0604020202020204" pitchFamily="34" charset="0"/>
                <a:ea typeface="Arial Unicode MS" pitchFamily="34" charset="-128"/>
              </a:rPr>
              <a:t>’</a:t>
            </a:r>
            <a:r>
              <a:rPr lang="en-US" altLang="ja-JP" sz="18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 message, m, signed (encrypted) with his private key</a:t>
            </a:r>
            <a:endParaRPr lang="en-US" altLang="en-US" sz="180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60435" name="Text Box 25"/>
          <p:cNvSpPr txBox="1">
            <a:spLocks noChangeArrowheads="1"/>
          </p:cNvSpPr>
          <p:nvPr/>
        </p:nvSpPr>
        <p:spPr bwMode="auto">
          <a:xfrm>
            <a:off x="6859588" y="3375025"/>
            <a:ext cx="71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m,K </a:t>
            </a:r>
          </a:p>
        </p:txBody>
      </p:sp>
      <p:sp>
        <p:nvSpPr>
          <p:cNvPr id="60436" name="Text Box 26"/>
          <p:cNvSpPr txBox="1">
            <a:spLocks noChangeArrowheads="1"/>
          </p:cNvSpPr>
          <p:nvPr/>
        </p:nvSpPr>
        <p:spPr bwMode="auto">
          <a:xfrm>
            <a:off x="7356475" y="3529013"/>
            <a:ext cx="3206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60437" name="Text Box 27"/>
          <p:cNvSpPr txBox="1">
            <a:spLocks noChangeArrowheads="1"/>
          </p:cNvSpPr>
          <p:nvPr/>
        </p:nvSpPr>
        <p:spPr bwMode="auto">
          <a:xfrm>
            <a:off x="7362825" y="3228975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60438" name="Text Box 28"/>
          <p:cNvSpPr txBox="1">
            <a:spLocks noChangeArrowheads="1"/>
          </p:cNvSpPr>
          <p:nvPr/>
        </p:nvSpPr>
        <p:spPr bwMode="auto">
          <a:xfrm>
            <a:off x="7381875" y="3344863"/>
            <a:ext cx="677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(m)</a:t>
            </a:r>
          </a:p>
        </p:txBody>
      </p:sp>
      <p:sp>
        <p:nvSpPr>
          <p:cNvPr id="604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Digital signatures </a:t>
            </a:r>
          </a:p>
        </p:txBody>
      </p:sp>
      <p:pic>
        <p:nvPicPr>
          <p:cNvPr id="60440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1443" name="Text Box 7"/>
          <p:cNvSpPr txBox="1">
            <a:spLocks noChangeArrowheads="1"/>
          </p:cNvSpPr>
          <p:nvPr/>
        </p:nvSpPr>
        <p:spPr bwMode="auto">
          <a:xfrm>
            <a:off x="7034213" y="1116013"/>
            <a:ext cx="7366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-</a:t>
            </a:r>
          </a:p>
        </p:txBody>
      </p:sp>
      <p:sp>
        <p:nvSpPr>
          <p:cNvPr id="61444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Alice thus verifies that: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altLang="en-US" smtClean="0">
                <a:ea typeface="ＭＳ Ｐゴシック" panose="020B0600070205080204" pitchFamily="34" charset="-128"/>
              </a:rPr>
              <a:t>Bob signed m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altLang="en-US" smtClean="0">
                <a:ea typeface="ＭＳ Ｐゴシック" panose="020B0600070205080204" pitchFamily="34" charset="-128"/>
              </a:rPr>
              <a:t>no one else signed m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altLang="en-US" smtClean="0">
                <a:ea typeface="ＭＳ Ｐゴシック" panose="020B0600070205080204" pitchFamily="34" charset="-128"/>
              </a:rPr>
              <a:t>Bob signed m and not m</a:t>
            </a:r>
            <a:r>
              <a:rPr lang="ja-JP" altLang="en-US" smtClean="0">
                <a:ea typeface="ＭＳ Ｐゴシック" panose="020B0600070205080204" pitchFamily="34" charset="-128"/>
              </a:rPr>
              <a:t>‘</a:t>
            </a:r>
            <a:endParaRPr lang="en-US" altLang="ja-JP" smtClean="0">
              <a:ea typeface="ＭＳ Ｐゴシック" panose="020B0600070205080204" pitchFamily="34" charset="-128"/>
            </a:endParaRPr>
          </a:p>
          <a:p>
            <a:pPr marL="381000" indent="-3810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mtClean="0">
                <a:ea typeface="ＭＳ Ｐゴシック" panose="020B0600070205080204" pitchFamily="34" charset="-128"/>
              </a:rPr>
              <a:t>Alice can take m, and signature K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en-US" smtClean="0">
                <a:ea typeface="ＭＳ Ｐゴシック" panose="020B0600070205080204" pitchFamily="34" charset="-128"/>
              </a:rPr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panose="05000000000000000000" pitchFamily="2" charset="2"/>
              <a:buChar char="ü"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61445" name="Text Box 12"/>
          <p:cNvSpPr txBox="1">
            <a:spLocks noChangeArrowheads="1"/>
          </p:cNvSpPr>
          <p:nvPr/>
        </p:nvSpPr>
        <p:spPr bwMode="auto">
          <a:xfrm>
            <a:off x="5673725" y="5435600"/>
            <a:ext cx="736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-</a:t>
            </a: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Digital signatures </a:t>
            </a:r>
          </a:p>
        </p:txBody>
      </p:sp>
      <p:pic>
        <p:nvPicPr>
          <p:cNvPr id="61447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8" name="Rectangle 3"/>
          <p:cNvSpPr txBox="1">
            <a:spLocks noChangeArrowheads="1"/>
          </p:cNvSpPr>
          <p:nvPr/>
        </p:nvSpPr>
        <p:spPr bwMode="auto">
          <a:xfrm>
            <a:off x="757238" y="1239838"/>
            <a:ext cx="8147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2400"/>
              <a:t>suppose Alice receives msg m, with signature: m, K</a:t>
            </a:r>
            <a:r>
              <a:rPr lang="en-US" altLang="en-US" sz="2400" baseline="-25000"/>
              <a:t>B</a:t>
            </a:r>
            <a:r>
              <a:rPr lang="en-US" altLang="en-US" sz="2400"/>
              <a:t>(m)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Alice verifies m signed by Bob by applying Bob</a:t>
            </a:r>
            <a:r>
              <a:rPr lang="ja-JP" altLang="en-US" sz="2400"/>
              <a:t>’</a:t>
            </a:r>
            <a:r>
              <a:rPr lang="en-US" altLang="ja-JP" sz="2400"/>
              <a:t>s public key K</a:t>
            </a:r>
            <a:r>
              <a:rPr lang="en-US" altLang="ja-JP" sz="2400" baseline="-25000"/>
              <a:t>B</a:t>
            </a:r>
            <a:r>
              <a:rPr lang="en-US" altLang="ja-JP" sz="2400"/>
              <a:t> to K</a:t>
            </a:r>
            <a:r>
              <a:rPr lang="en-US" altLang="ja-JP" sz="2400" baseline="-25000"/>
              <a:t>B</a:t>
            </a:r>
            <a:r>
              <a:rPr lang="en-US" altLang="ja-JP" sz="2400"/>
              <a:t>(m) then checks K</a:t>
            </a:r>
            <a:r>
              <a:rPr lang="en-US" altLang="ja-JP" sz="2400" baseline="-25000"/>
              <a:t>B</a:t>
            </a:r>
            <a:r>
              <a:rPr lang="en-US" altLang="ja-JP" sz="2400"/>
              <a:t>(K</a:t>
            </a:r>
            <a:r>
              <a:rPr lang="en-US" altLang="ja-JP" sz="2400" baseline="-25000"/>
              <a:t>B</a:t>
            </a:r>
            <a:r>
              <a:rPr lang="en-US" altLang="ja-JP" sz="2400"/>
              <a:t>(m) ) = m.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If K</a:t>
            </a:r>
            <a:r>
              <a:rPr lang="en-US" altLang="en-US" sz="2400" baseline="-25000"/>
              <a:t>B</a:t>
            </a:r>
            <a:r>
              <a:rPr lang="en-US" altLang="en-US" sz="2400"/>
              <a:t>(K</a:t>
            </a:r>
            <a:r>
              <a:rPr lang="en-US" altLang="en-US" sz="2400" baseline="-25000"/>
              <a:t>B</a:t>
            </a:r>
            <a:r>
              <a:rPr lang="en-US" altLang="en-US" sz="2400"/>
              <a:t>(m) ) = m, whoever signed m must have used Bob</a:t>
            </a:r>
            <a:r>
              <a:rPr lang="ja-JP" altLang="en-US" sz="2400"/>
              <a:t>’</a:t>
            </a:r>
            <a:r>
              <a:rPr lang="en-US" altLang="ja-JP" sz="2400"/>
              <a:t>s private key.</a:t>
            </a:r>
          </a:p>
          <a:p>
            <a:pPr>
              <a:lnSpc>
                <a:spcPct val="120000"/>
              </a:lnSpc>
            </a:pPr>
            <a:endParaRPr lang="en-US" altLang="en-US" sz="2400"/>
          </a:p>
        </p:txBody>
      </p:sp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1703388" y="2433638"/>
            <a:ext cx="7366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-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4619625" y="1989138"/>
            <a:ext cx="7366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-</a:t>
            </a:r>
          </a:p>
        </p:txBody>
      </p:sp>
      <p:sp>
        <p:nvSpPr>
          <p:cNvPr id="61451" name="Text Box 7"/>
          <p:cNvSpPr txBox="1">
            <a:spLocks noChangeArrowheads="1"/>
          </p:cNvSpPr>
          <p:nvPr/>
        </p:nvSpPr>
        <p:spPr bwMode="auto">
          <a:xfrm>
            <a:off x="1814513" y="1976438"/>
            <a:ext cx="7366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-</a:t>
            </a:r>
          </a:p>
        </p:txBody>
      </p:sp>
      <p:sp>
        <p:nvSpPr>
          <p:cNvPr id="61452" name="Text Box 7"/>
          <p:cNvSpPr txBox="1">
            <a:spLocks noChangeArrowheads="1"/>
          </p:cNvSpPr>
          <p:nvPr/>
        </p:nvSpPr>
        <p:spPr bwMode="auto">
          <a:xfrm>
            <a:off x="1295400" y="2466975"/>
            <a:ext cx="7366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+</a:t>
            </a:r>
          </a:p>
        </p:txBody>
      </p:sp>
      <p:sp>
        <p:nvSpPr>
          <p:cNvPr id="61453" name="Text Box 7"/>
          <p:cNvSpPr txBox="1">
            <a:spLocks noChangeArrowheads="1"/>
          </p:cNvSpPr>
          <p:nvPr/>
        </p:nvSpPr>
        <p:spPr bwMode="auto">
          <a:xfrm>
            <a:off x="1058863" y="1992313"/>
            <a:ext cx="7366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+</a:t>
            </a:r>
          </a:p>
        </p:txBody>
      </p:sp>
      <p:sp>
        <p:nvSpPr>
          <p:cNvPr id="61454" name="Text Box 7"/>
          <p:cNvSpPr txBox="1">
            <a:spLocks noChangeArrowheads="1"/>
          </p:cNvSpPr>
          <p:nvPr/>
        </p:nvSpPr>
        <p:spPr bwMode="auto">
          <a:xfrm>
            <a:off x="4197350" y="2006600"/>
            <a:ext cx="7366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 Unicode MS" pitchFamily="34" charset="-128"/>
                <a:ea typeface="Arial Unicode MS" pitchFamily="34" charset="-128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Message digests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computationally expensive to public-key-encrypt long messages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goal: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fixed-length, easy- to-compute digital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fingerprint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endParaRPr lang="en-US" altLang="ja-JP" sz="2400" smtClean="0"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apply hash function H to </a:t>
            </a:r>
            <a:r>
              <a:rPr lang="en-US" altLang="en-US" sz="2400" i="1" smtClean="0">
                <a:ea typeface="ＭＳ Ｐゴシック" panose="020B0600070205080204" pitchFamily="34" charset="-128"/>
              </a:rPr>
              <a:t>m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, get fixed size message digest, </a:t>
            </a:r>
            <a:r>
              <a:rPr lang="en-US" altLang="en-US" sz="2400" i="1" smtClean="0">
                <a:ea typeface="ＭＳ Ｐゴシック" panose="020B0600070205080204" pitchFamily="34" charset="-128"/>
              </a:rPr>
              <a:t>H(m).</a:t>
            </a:r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6246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Hash function properties: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many-to-1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produces fixed-size msg digest (fingerprint)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given message digest x, computationally infeasible to find m such that x = H(m)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71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72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62473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74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 Hash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</a:p>
        </p:txBody>
      </p:sp>
      <p:sp>
        <p:nvSpPr>
          <p:cNvPr id="62475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H(m)</a:t>
            </a:r>
          </a:p>
        </p:txBody>
      </p:sp>
      <p:sp>
        <p:nvSpPr>
          <p:cNvPr id="62477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2478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altLang="en-US" sz="3200" smtClean="0">
                <a:ea typeface="ＭＳ Ｐゴシック" panose="020B0600070205080204" pitchFamily="34" charset="-128"/>
              </a:rPr>
              <a:t>Internet checksum: poor crypto hash function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Internet checksum has some properties of hash function:</a:t>
            </a:r>
          </a:p>
          <a:p>
            <a:pPr>
              <a:buFont typeface="ZapfDingbats" pitchFamily="82" charset="2"/>
              <a:buChar char="ü"/>
            </a:pPr>
            <a:r>
              <a:rPr lang="en-US" altLang="en-US" sz="2400" smtClean="0">
                <a:ea typeface="ＭＳ Ｐゴシック" panose="020B0600070205080204" pitchFamily="34" charset="-128"/>
              </a:rPr>
              <a:t>produces fixed length digest (16-bit sum) of message</a:t>
            </a:r>
          </a:p>
          <a:p>
            <a:pPr>
              <a:buFont typeface="ZapfDingbats" pitchFamily="82" charset="2"/>
              <a:buChar char="ü"/>
            </a:pPr>
            <a:r>
              <a:rPr lang="en-US" altLang="en-US" sz="2400" smtClean="0">
                <a:ea typeface="ＭＳ Ｐゴシック" panose="020B0600070205080204" pitchFamily="34" charset="-128"/>
              </a:rPr>
              <a:t>is many-to-one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400">
                <a:latin typeface="Gill Sans MT" panose="020B0502020104020203" pitchFamily="34" charset="0"/>
              </a:rPr>
              <a:t>But given message with given hash value, it is easy to find another message with same hash value: </a:t>
            </a:r>
          </a:p>
        </p:txBody>
      </p:sp>
      <p:sp>
        <p:nvSpPr>
          <p:cNvPr id="63494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I O U 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0 0 . 9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9 B O B</a:t>
            </a:r>
          </a:p>
        </p:txBody>
      </p:sp>
      <p:sp>
        <p:nvSpPr>
          <p:cNvPr id="63495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49 4F 55 31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30 30 2E 39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39 42 D2 42</a:t>
            </a:r>
          </a:p>
        </p:txBody>
      </p:sp>
      <p:sp>
        <p:nvSpPr>
          <p:cNvPr id="63496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</a:p>
        </p:txBody>
      </p:sp>
      <p:sp>
        <p:nvSpPr>
          <p:cNvPr id="63497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>
                <a:latin typeface="Arial" panose="020B0604020202020204" pitchFamily="34" charset="0"/>
                <a:cs typeface="Arial" panose="020B0604020202020204" pitchFamily="34" charset="0"/>
              </a:rPr>
              <a:t>ASCII format</a:t>
            </a:r>
          </a:p>
        </p:txBody>
      </p:sp>
      <p:sp>
        <p:nvSpPr>
          <p:cNvPr id="63498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B2 C1 D2 AC</a:t>
            </a:r>
          </a:p>
        </p:txBody>
      </p:sp>
      <p:sp>
        <p:nvSpPr>
          <p:cNvPr id="63500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I O U </a:t>
            </a:r>
            <a:r>
              <a:rPr lang="en-US" altLang="en-US" sz="20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0 0 . </a:t>
            </a:r>
            <a:r>
              <a:rPr lang="en-US" altLang="en-US" sz="20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9 B O B</a:t>
            </a:r>
          </a:p>
        </p:txBody>
      </p:sp>
      <p:sp>
        <p:nvSpPr>
          <p:cNvPr id="63501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49 4F 55 </a:t>
            </a:r>
            <a:r>
              <a:rPr lang="en-US" altLang="en-US" sz="20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30 30 2E </a:t>
            </a:r>
            <a:r>
              <a:rPr lang="en-US" altLang="en-US" sz="20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39 42 D2 42</a:t>
            </a:r>
          </a:p>
        </p:txBody>
      </p:sp>
      <p:sp>
        <p:nvSpPr>
          <p:cNvPr id="63502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</a:p>
        </p:txBody>
      </p:sp>
      <p:sp>
        <p:nvSpPr>
          <p:cNvPr id="63503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>
                <a:latin typeface="Arial" panose="020B0604020202020204" pitchFamily="34" charset="0"/>
                <a:cs typeface="Arial" panose="020B0604020202020204" pitchFamily="34" charset="0"/>
              </a:rPr>
              <a:t>ASCII format</a:t>
            </a:r>
          </a:p>
        </p:txBody>
      </p:sp>
      <p:sp>
        <p:nvSpPr>
          <p:cNvPr id="63504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5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B2 C1 D2 AC</a:t>
            </a:r>
          </a:p>
        </p:txBody>
      </p:sp>
      <p:sp>
        <p:nvSpPr>
          <p:cNvPr id="63506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messages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identical checksums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63507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8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3509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Network Security</a:t>
            </a:r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3652838" y="2405063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516" name="Group 3"/>
          <p:cNvGrpSpPr>
            <a:grpSpLocks/>
          </p:cNvGrpSpPr>
          <p:nvPr/>
        </p:nvGrpSpPr>
        <p:grpSpPr bwMode="auto">
          <a:xfrm>
            <a:off x="598488" y="2076450"/>
            <a:ext cx="1343025" cy="841375"/>
            <a:chOff x="403" y="1308"/>
            <a:chExt cx="846" cy="530"/>
          </a:xfrm>
        </p:grpSpPr>
        <p:sp>
          <p:nvSpPr>
            <p:cNvPr id="64584" name="Rectangle 4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585" name="Text Box 5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50181" name="Group 6"/>
          <p:cNvGrpSpPr>
            <a:grpSpLocks/>
          </p:cNvGrpSpPr>
          <p:nvPr/>
        </p:nvGrpSpPr>
        <p:grpSpPr bwMode="auto">
          <a:xfrm>
            <a:off x="2235200" y="2189069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54" name="Rectangle 7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5" name="Text Box 8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sp>
        <p:nvSpPr>
          <p:cNvPr id="64518" name="Line 9"/>
          <p:cNvSpPr>
            <a:spLocks noChangeShapeType="1"/>
          </p:cNvSpPr>
          <p:nvPr/>
        </p:nvSpPr>
        <p:spPr bwMode="auto">
          <a:xfrm>
            <a:off x="1765300" y="254635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9" name="Text Box 10"/>
          <p:cNvSpPr txBox="1">
            <a:spLocks noChangeArrowheads="1"/>
          </p:cNvSpPr>
          <p:nvPr/>
        </p:nvSpPr>
        <p:spPr bwMode="auto">
          <a:xfrm>
            <a:off x="3603625" y="2428875"/>
            <a:ext cx="846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H(m)</a:t>
            </a:r>
          </a:p>
        </p:txBody>
      </p:sp>
      <p:sp>
        <p:nvSpPr>
          <p:cNvPr id="64520" name="Line 11"/>
          <p:cNvSpPr>
            <a:spLocks noChangeShapeType="1"/>
          </p:cNvSpPr>
          <p:nvPr/>
        </p:nvSpPr>
        <p:spPr bwMode="auto">
          <a:xfrm>
            <a:off x="3789363" y="2840038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Line 12"/>
          <p:cNvSpPr>
            <a:spLocks noChangeShapeType="1"/>
          </p:cNvSpPr>
          <p:nvPr/>
        </p:nvSpPr>
        <p:spPr bwMode="auto">
          <a:xfrm>
            <a:off x="3154363" y="25606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186" name="Group 13"/>
          <p:cNvGrpSpPr>
            <a:grpSpLocks/>
          </p:cNvGrpSpPr>
          <p:nvPr/>
        </p:nvGrpSpPr>
        <p:grpSpPr bwMode="auto">
          <a:xfrm>
            <a:off x="3222625" y="3171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52" name="Rectangle 14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3" name="Text Box 15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64523" name="Text Box 16"/>
          <p:cNvSpPr txBox="1">
            <a:spLocks noChangeArrowheads="1"/>
          </p:cNvSpPr>
          <p:nvPr/>
        </p:nvSpPr>
        <p:spPr bwMode="auto">
          <a:xfrm>
            <a:off x="1490663" y="325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64524" name="Picture 17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468563" y="3333750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5" name="Group 18"/>
          <p:cNvGrpSpPr>
            <a:grpSpLocks/>
          </p:cNvGrpSpPr>
          <p:nvPr/>
        </p:nvGrpSpPr>
        <p:grpSpPr bwMode="auto">
          <a:xfrm>
            <a:off x="2406650" y="3659188"/>
            <a:ext cx="490538" cy="604837"/>
            <a:chOff x="2994" y="2073"/>
            <a:chExt cx="309" cy="381"/>
          </a:xfrm>
        </p:grpSpPr>
        <p:grpSp>
          <p:nvGrpSpPr>
            <p:cNvPr id="64580" name="Group 19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64582" name="Text Box 2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</p:txBody>
          </p:sp>
          <p:sp>
            <p:nvSpPr>
              <p:cNvPr id="64583" name="Text Box 21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64581" name="Text Box 22"/>
            <p:cNvSpPr txBox="1">
              <a:spLocks noChangeArrowheads="1"/>
            </p:cNvSpPr>
            <p:nvPr/>
          </p:nvSpPr>
          <p:spPr bwMode="auto">
            <a:xfrm>
              <a:off x="3122" y="2073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64526" name="Line 23"/>
          <p:cNvSpPr>
            <a:spLocks noChangeShapeType="1"/>
          </p:cNvSpPr>
          <p:nvPr/>
        </p:nvSpPr>
        <p:spPr bwMode="auto">
          <a:xfrm flipV="1">
            <a:off x="2535238" y="3702050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7" name="Line 24"/>
          <p:cNvSpPr>
            <a:spLocks noChangeShapeType="1"/>
          </p:cNvSpPr>
          <p:nvPr/>
        </p:nvSpPr>
        <p:spPr bwMode="auto">
          <a:xfrm>
            <a:off x="3800475" y="4129088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28" name="Group 25"/>
          <p:cNvGrpSpPr>
            <a:grpSpLocks/>
          </p:cNvGrpSpPr>
          <p:nvPr/>
        </p:nvGrpSpPr>
        <p:grpSpPr bwMode="auto">
          <a:xfrm>
            <a:off x="828675" y="4799013"/>
            <a:ext cx="846138" cy="519112"/>
            <a:chOff x="984" y="2831"/>
            <a:chExt cx="533" cy="327"/>
          </a:xfrm>
        </p:grpSpPr>
        <p:sp>
          <p:nvSpPr>
            <p:cNvPr id="64578" name="Text Box 26"/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64579" name="Oval 27"/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529" name="Line 28"/>
          <p:cNvSpPr>
            <a:spLocks noChangeShapeType="1"/>
          </p:cNvSpPr>
          <p:nvPr/>
        </p:nvSpPr>
        <p:spPr bwMode="auto">
          <a:xfrm>
            <a:off x="1276350" y="2928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0" name="Line 29"/>
          <p:cNvSpPr>
            <a:spLocks noChangeShapeType="1"/>
          </p:cNvSpPr>
          <p:nvPr/>
        </p:nvSpPr>
        <p:spPr bwMode="auto">
          <a:xfrm>
            <a:off x="1249363" y="5222875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4531" name="Picture 30" descr="BS0059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775" y="5551488"/>
            <a:ext cx="627063" cy="7683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4532" name="Rectangle 31"/>
          <p:cNvSpPr>
            <a:spLocks noChangeArrowheads="1"/>
          </p:cNvSpPr>
          <p:nvPr/>
        </p:nvSpPr>
        <p:spPr bwMode="auto">
          <a:xfrm>
            <a:off x="520700" y="1096963"/>
            <a:ext cx="3810000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400">
                <a:latin typeface="Gill Sans MT" panose="020B0502020104020203" pitchFamily="34" charset="0"/>
              </a:rPr>
              <a:t>Bob sends digitally signed message:</a:t>
            </a:r>
          </a:p>
        </p:txBody>
      </p:sp>
      <p:sp>
        <p:nvSpPr>
          <p:cNvPr id="217120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4883150" y="1211263"/>
            <a:ext cx="4238625" cy="10572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Alice verifies signature, integrity of digitally signed message:</a:t>
            </a:r>
          </a:p>
        </p:txBody>
      </p:sp>
      <p:grpSp>
        <p:nvGrpSpPr>
          <p:cNvPr id="64534" name="Group 33"/>
          <p:cNvGrpSpPr>
            <a:grpSpLocks/>
          </p:cNvGrpSpPr>
          <p:nvPr/>
        </p:nvGrpSpPr>
        <p:grpSpPr bwMode="auto">
          <a:xfrm>
            <a:off x="2959100" y="4325938"/>
            <a:ext cx="1722438" cy="995362"/>
            <a:chOff x="3157" y="2362"/>
            <a:chExt cx="1085" cy="627"/>
          </a:xfrm>
        </p:grpSpPr>
        <p:grpSp>
          <p:nvGrpSpPr>
            <p:cNvPr id="64573" name="Group 34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64576" name="Text Box 35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sz="2400" baseline="-25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(H(m))</a:t>
                </a:r>
              </a:p>
            </p:txBody>
          </p:sp>
          <p:sp>
            <p:nvSpPr>
              <p:cNvPr id="64577" name="Text Box 36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4574" name="Rectangle 37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575" name="Text Box 38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encrypted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msg digest</a:t>
              </a:r>
            </a:p>
          </p:txBody>
        </p:sp>
      </p:grpSp>
      <p:sp>
        <p:nvSpPr>
          <p:cNvPr id="64535" name="Line 39"/>
          <p:cNvSpPr>
            <a:spLocks noChangeShapeType="1"/>
          </p:cNvSpPr>
          <p:nvPr/>
        </p:nvSpPr>
        <p:spPr bwMode="auto">
          <a:xfrm flipH="1">
            <a:off x="1377950" y="5078413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7128" name="Picture 40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038" y="2201863"/>
            <a:ext cx="627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29" name="Line 41"/>
          <p:cNvSpPr>
            <a:spLocks noChangeShapeType="1"/>
          </p:cNvSpPr>
          <p:nvPr/>
        </p:nvSpPr>
        <p:spPr bwMode="auto">
          <a:xfrm>
            <a:off x="8116888" y="335280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130" name="Group 42"/>
          <p:cNvGrpSpPr>
            <a:grpSpLocks/>
          </p:cNvGrpSpPr>
          <p:nvPr/>
        </p:nvGrpSpPr>
        <p:grpSpPr bwMode="auto">
          <a:xfrm>
            <a:off x="7248525" y="2339975"/>
            <a:ext cx="1722438" cy="995363"/>
            <a:chOff x="3157" y="2362"/>
            <a:chExt cx="1085" cy="627"/>
          </a:xfrm>
        </p:grpSpPr>
        <p:grpSp>
          <p:nvGrpSpPr>
            <p:cNvPr id="64568" name="Group 43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64571" name="Text Box 44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sz="2400" baseline="-25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(H(m))</a:t>
                </a:r>
              </a:p>
            </p:txBody>
          </p:sp>
          <p:sp>
            <p:nvSpPr>
              <p:cNvPr id="64572" name="Text Box 45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4569" name="Rectangle 46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570" name="Text Box 47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encrypted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msg digest</a:t>
              </a:r>
            </a:p>
          </p:txBody>
        </p:sp>
      </p:grpSp>
      <p:grpSp>
        <p:nvGrpSpPr>
          <p:cNvPr id="217136" name="Group 48"/>
          <p:cNvGrpSpPr>
            <a:grpSpLocks/>
          </p:cNvGrpSpPr>
          <p:nvPr/>
        </p:nvGrpSpPr>
        <p:grpSpPr bwMode="auto">
          <a:xfrm>
            <a:off x="5054600" y="3254375"/>
            <a:ext cx="1343025" cy="841375"/>
            <a:chOff x="403" y="1308"/>
            <a:chExt cx="846" cy="530"/>
          </a:xfrm>
        </p:grpSpPr>
        <p:sp>
          <p:nvSpPr>
            <p:cNvPr id="64566" name="Rectangle 49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567" name="Text Box 50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217139" name="Group 51"/>
          <p:cNvGrpSpPr>
            <a:grpSpLocks/>
          </p:cNvGrpSpPr>
          <p:nvPr/>
        </p:nvGrpSpPr>
        <p:grpSpPr bwMode="auto">
          <a:xfrm>
            <a:off x="5187950" y="4287838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32" name="Rectangle 52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33" name="Text Box 53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grpSp>
        <p:nvGrpSpPr>
          <p:cNvPr id="217142" name="Group 54"/>
          <p:cNvGrpSpPr>
            <a:grpSpLocks/>
          </p:cNvGrpSpPr>
          <p:nvPr/>
        </p:nvGrpSpPr>
        <p:grpSpPr bwMode="auto">
          <a:xfrm>
            <a:off x="5289550" y="5132388"/>
            <a:ext cx="873125" cy="420687"/>
            <a:chOff x="3305" y="3136"/>
            <a:chExt cx="550" cy="265"/>
          </a:xfrm>
        </p:grpSpPr>
        <p:sp>
          <p:nvSpPr>
            <p:cNvPr id="64564" name="Rectangle 55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565" name="Text Box 56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H(m)</a:t>
              </a:r>
            </a:p>
          </p:txBody>
        </p:sp>
      </p:grpSp>
      <p:grpSp>
        <p:nvGrpSpPr>
          <p:cNvPr id="217145" name="Group 57"/>
          <p:cNvGrpSpPr>
            <a:grpSpLocks/>
          </p:cNvGrpSpPr>
          <p:nvPr/>
        </p:nvGrpSpPr>
        <p:grpSpPr bwMode="auto">
          <a:xfrm>
            <a:off x="7596188" y="3705225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28" name="Rectangle 58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29" name="Text Box 59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217148" name="Line 60"/>
          <p:cNvSpPr>
            <a:spLocks noChangeShapeType="1"/>
          </p:cNvSpPr>
          <p:nvPr/>
        </p:nvSpPr>
        <p:spPr bwMode="auto">
          <a:xfrm>
            <a:off x="8132763" y="47482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149" name="Group 61"/>
          <p:cNvGrpSpPr>
            <a:grpSpLocks/>
          </p:cNvGrpSpPr>
          <p:nvPr/>
        </p:nvGrpSpPr>
        <p:grpSpPr bwMode="auto">
          <a:xfrm>
            <a:off x="7762875" y="5129213"/>
            <a:ext cx="873125" cy="420687"/>
            <a:chOff x="3305" y="3136"/>
            <a:chExt cx="550" cy="265"/>
          </a:xfrm>
        </p:grpSpPr>
        <p:sp>
          <p:nvSpPr>
            <p:cNvPr id="64562" name="Rectangle 62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563" name="Text Box 63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H(m)</a:t>
              </a:r>
            </a:p>
          </p:txBody>
        </p:sp>
      </p:grpSp>
      <p:sp>
        <p:nvSpPr>
          <p:cNvPr id="217152" name="Line 64"/>
          <p:cNvSpPr>
            <a:spLocks noChangeShapeType="1"/>
          </p:cNvSpPr>
          <p:nvPr/>
        </p:nvSpPr>
        <p:spPr bwMode="auto">
          <a:xfrm flipH="1">
            <a:off x="6003925" y="2571750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53" name="Line 65"/>
          <p:cNvSpPr>
            <a:spLocks noChangeShapeType="1"/>
          </p:cNvSpPr>
          <p:nvPr/>
        </p:nvSpPr>
        <p:spPr bwMode="auto">
          <a:xfrm>
            <a:off x="5638800" y="291465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54" name="Line 66"/>
          <p:cNvSpPr>
            <a:spLocks noChangeShapeType="1"/>
          </p:cNvSpPr>
          <p:nvPr/>
        </p:nvSpPr>
        <p:spPr bwMode="auto">
          <a:xfrm>
            <a:off x="5678488" y="40370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55" name="Line 67"/>
          <p:cNvSpPr>
            <a:spLocks noChangeShapeType="1"/>
          </p:cNvSpPr>
          <p:nvPr/>
        </p:nvSpPr>
        <p:spPr bwMode="auto">
          <a:xfrm>
            <a:off x="5689600" y="4892675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56" name="Text Box 68"/>
          <p:cNvSpPr txBox="1">
            <a:spLocks noChangeArrowheads="1"/>
          </p:cNvSpPr>
          <p:nvPr/>
        </p:nvSpPr>
        <p:spPr bwMode="auto">
          <a:xfrm>
            <a:off x="6061075" y="3643313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217157" name="Picture 69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38975" y="372427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7158" name="Group 70"/>
          <p:cNvGrpSpPr>
            <a:grpSpLocks/>
          </p:cNvGrpSpPr>
          <p:nvPr/>
        </p:nvGrpSpPr>
        <p:grpSpPr bwMode="auto">
          <a:xfrm>
            <a:off x="6977063" y="4049713"/>
            <a:ext cx="490537" cy="604837"/>
            <a:chOff x="2994" y="2073"/>
            <a:chExt cx="309" cy="381"/>
          </a:xfrm>
        </p:grpSpPr>
        <p:grpSp>
          <p:nvGrpSpPr>
            <p:cNvPr id="64558" name="Group 71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64560" name="Text Box 72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</p:txBody>
          </p:sp>
          <p:sp>
            <p:nvSpPr>
              <p:cNvPr id="64561" name="Text Box 73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64559" name="Text Box 74"/>
            <p:cNvSpPr txBox="1">
              <a:spLocks noChangeArrowheads="1"/>
            </p:cNvSpPr>
            <p:nvPr/>
          </p:nvSpPr>
          <p:spPr bwMode="auto">
            <a:xfrm>
              <a:off x="3106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217163" name="Line 75"/>
          <p:cNvSpPr>
            <a:spLocks noChangeShapeType="1"/>
          </p:cNvSpPr>
          <p:nvPr/>
        </p:nvSpPr>
        <p:spPr bwMode="auto">
          <a:xfrm flipV="1">
            <a:off x="7105650" y="4092575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64" name="Line 76"/>
          <p:cNvSpPr>
            <a:spLocks noChangeShapeType="1"/>
          </p:cNvSpPr>
          <p:nvPr/>
        </p:nvSpPr>
        <p:spPr bwMode="auto">
          <a:xfrm>
            <a:off x="5681663" y="558165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65" name="Line 77"/>
          <p:cNvSpPr>
            <a:spLocks noChangeShapeType="1"/>
          </p:cNvSpPr>
          <p:nvPr/>
        </p:nvSpPr>
        <p:spPr bwMode="auto">
          <a:xfrm flipH="1">
            <a:off x="7299325" y="557530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66" name="Text Box 78"/>
          <p:cNvSpPr txBox="1">
            <a:spLocks noChangeArrowheads="1"/>
          </p:cNvSpPr>
          <p:nvPr/>
        </p:nvSpPr>
        <p:spPr bwMode="auto">
          <a:xfrm>
            <a:off x="6170613" y="5640388"/>
            <a:ext cx="1439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64556" name="Rectangle 79"/>
          <p:cNvSpPr>
            <a:spLocks noChangeArrowheads="1"/>
          </p:cNvSpPr>
          <p:nvPr/>
        </p:nvSpPr>
        <p:spPr bwMode="auto">
          <a:xfrm>
            <a:off x="244475" y="0"/>
            <a:ext cx="8183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>
                <a:solidFill>
                  <a:srgbClr val="000099"/>
                </a:solidFill>
                <a:latin typeface="Gill Sans MT" panose="020B0502020104020203" pitchFamily="34" charset="0"/>
              </a:rPr>
              <a:t>Digital signature = signed message digest</a:t>
            </a:r>
          </a:p>
        </p:txBody>
      </p:sp>
      <p:pic>
        <p:nvPicPr>
          <p:cNvPr id="64557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0" grpId="0" build="p"/>
      <p:bldP spid="217156" grpId="0"/>
      <p:bldP spid="21716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Hash function algorithms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6113" y="1489075"/>
            <a:ext cx="8131175" cy="4648200"/>
          </a:xfrm>
        </p:spPr>
        <p:txBody>
          <a:bodyPr/>
          <a:lstStyle/>
          <a:p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MD5 hash function widely used (RFC 1321)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computes 128-bit message digest in 4-step process.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arbitrary 128-bit string x, appears difficult to construct msg m whose MD5 hash is equal to x</a:t>
            </a:r>
          </a:p>
          <a:p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SHA-1 is also used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US standard [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NIST, FIPS PUB 180-1]</a:t>
            </a:r>
            <a:endParaRPr lang="en-US" altLang="en-US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160-bit message digest</a:t>
            </a:r>
          </a:p>
        </p:txBody>
      </p:sp>
      <p:pic>
        <p:nvPicPr>
          <p:cNvPr id="65541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Who might Bob, Alice be?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240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… well,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real-life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Bobs and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Alices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!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Web browser/server for electronic transactions (e.g., on-line purchases)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on-line banking client/server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DNS servers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routers exchanging routing table updates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other examples?</a:t>
            </a:r>
          </a:p>
        </p:txBody>
      </p:sp>
      <p:pic>
        <p:nvPicPr>
          <p:cNvPr id="13317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556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887413"/>
            <a:ext cx="61452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Network Security</a:t>
            </a: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6445250" cy="9525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Recall: ap5.0 security hole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man (or woman) in the middle attack: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Trudy poses as Alice (to Bob) and as Bob (to Alice)</a:t>
            </a:r>
          </a:p>
        </p:txBody>
      </p:sp>
      <p:pic>
        <p:nvPicPr>
          <p:cNvPr id="66566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6567" name="Picture 5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8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6569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2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I am Alice</a:t>
            </a:r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4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66575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76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66625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grpSp>
          <p:nvGrpSpPr>
            <p:cNvPr id="66626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66627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(R)</a:t>
                </a:r>
              </a:p>
            </p:txBody>
          </p:sp>
          <p:sp>
            <p:nvSpPr>
              <p:cNvPr id="66628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</p:grpSp>
      <p:sp>
        <p:nvSpPr>
          <p:cNvPr id="66577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8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Send me your public key</a:t>
            </a:r>
          </a:p>
        </p:txBody>
      </p:sp>
      <p:sp>
        <p:nvSpPr>
          <p:cNvPr id="66579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80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66621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66623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66624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</a:t>
                </a:r>
              </a:p>
            </p:txBody>
          </p:sp>
        </p:grpSp>
        <p:sp>
          <p:nvSpPr>
            <p:cNvPr id="66622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66581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2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83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66617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grpSp>
          <p:nvGrpSpPr>
            <p:cNvPr id="66618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66619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(R)</a:t>
                </a:r>
              </a:p>
            </p:txBody>
          </p:sp>
          <p:sp>
            <p:nvSpPr>
              <p:cNvPr id="66620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</p:grpSp>
      <p:sp>
        <p:nvSpPr>
          <p:cNvPr id="66584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5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Send me your public key</a:t>
            </a:r>
          </a:p>
        </p:txBody>
      </p:sp>
      <p:sp>
        <p:nvSpPr>
          <p:cNvPr id="66586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87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66613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66615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66616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K   </a:t>
                </a:r>
              </a:p>
            </p:txBody>
          </p:sp>
        </p:grpSp>
        <p:sp>
          <p:nvSpPr>
            <p:cNvPr id="66614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66588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89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66610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66611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K   (m)</a:t>
              </a:r>
            </a:p>
          </p:txBody>
        </p:sp>
        <p:sp>
          <p:nvSpPr>
            <p:cNvPr id="66612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66590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66605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66606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m = K  (K   (m))</a:t>
              </a:r>
            </a:p>
          </p:txBody>
        </p:sp>
        <p:sp>
          <p:nvSpPr>
            <p:cNvPr id="66607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66608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66609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66591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Trudy gets</a:t>
            </a:r>
          </a:p>
        </p:txBody>
      </p:sp>
      <p:sp>
        <p:nvSpPr>
          <p:cNvPr id="66592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sends m to Alice encrypted with Alice</a:t>
            </a: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latin typeface="Arial" panose="020B0604020202020204" pitchFamily="34" charset="0"/>
                <a:cs typeface="Arial" panose="020B0604020202020204" pitchFamily="34" charset="0"/>
              </a:rPr>
              <a:t>s public key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593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594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66602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603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</a:p>
          </p:txBody>
        </p:sp>
        <p:sp>
          <p:nvSpPr>
            <p:cNvPr id="66604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66595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66597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6598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m = K  (K   (m))</a:t>
              </a:r>
            </a:p>
          </p:txBody>
        </p:sp>
        <p:sp>
          <p:nvSpPr>
            <p:cNvPr id="66599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66600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6601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66596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Public-key certification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90663"/>
            <a:ext cx="7772400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motivation: Trudy plays pizza prank on Bob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Trudy creates e-mail order: 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i="1" smtClean="0">
                <a:ea typeface="ＭＳ Ｐゴシック" panose="020B0600070205080204" pitchFamily="34" charset="-128"/>
              </a:rPr>
              <a:t>Dear Pizza Store, Please deliver to me four pepperoni pizzas. Thank you, Bob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Trudy signs order with her private key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Trudy sends order to Pizza Store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Trudy sends to Pizza Store her public key, but says it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Bob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public key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Pizza Store verifies signature; then delivers four pepperoni pizzas to Bob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Bob doesn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t even like pepperoni</a:t>
            </a:r>
          </a:p>
          <a:p>
            <a:pPr lvl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Certification authorities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certification authority (CA):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binds public key to particular entity, E.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E (person, router) registers its public key with CA.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E provides </a:t>
            </a:r>
            <a:r>
              <a:rPr lang="ja-JP" altLang="en-US" sz="20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proof of identity</a:t>
            </a:r>
            <a:r>
              <a:rPr lang="ja-JP" altLang="en-US" sz="20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 to CA. 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CA creates certificate binding E to its public key.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certificate containing E</a:t>
            </a:r>
            <a:r>
              <a:rPr lang="ja-JP" altLang="en-US" sz="20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s public key digitally signed by CA – CA says </a:t>
            </a:r>
            <a:r>
              <a:rPr lang="ja-JP" altLang="en-US" sz="20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this is E</a:t>
            </a:r>
            <a:r>
              <a:rPr lang="ja-JP" altLang="en-US" sz="20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000" smtClean="0">
                <a:ea typeface="ＭＳ Ｐゴシック" panose="020B0600070205080204" pitchFamily="34" charset="-128"/>
              </a:rPr>
              <a:t>s public key</a:t>
            </a:r>
            <a:r>
              <a:rPr lang="ja-JP" altLang="en-US" sz="2000" smtClean="0">
                <a:ea typeface="ＭＳ Ｐゴシック" panose="020B0600070205080204" pitchFamily="34" charset="-128"/>
              </a:rPr>
              <a:t>”</a:t>
            </a: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  <p:pic>
        <p:nvPicPr>
          <p:cNvPr id="68613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68614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68616" name="Picture 7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8617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68641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68643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</p:txBody>
          </p:sp>
          <p:sp>
            <p:nvSpPr>
              <p:cNvPr id="68644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68642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68618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9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identifying information </a:t>
            </a:r>
          </a:p>
        </p:txBody>
      </p:sp>
      <p:sp>
        <p:nvSpPr>
          <p:cNvPr id="68620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68622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68623" name="Picture 2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8624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68639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</a:t>
              </a:r>
            </a:p>
          </p:txBody>
        </p:sp>
        <p:sp>
          <p:nvSpPr>
            <p:cNvPr id="68640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</a:t>
              </a:r>
            </a:p>
          </p:txBody>
        </p:sp>
      </p:grpSp>
      <p:sp>
        <p:nvSpPr>
          <p:cNvPr id="68625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68626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7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8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629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68632" name="Picture 29" descr="SO00109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8633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68635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6863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</a:t>
                  </a:r>
                </a:p>
              </p:txBody>
            </p:sp>
            <p:sp>
              <p:nvSpPr>
                <p:cNvPr id="6863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99"/>
                    </a:buClr>
                    <a:buSzPct val="70000"/>
                    <a:buFont typeface="Wingdings" panose="05000000000000000000" pitchFamily="2" charset="2"/>
                    <a:buChar char="v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000099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</a:p>
              </p:txBody>
            </p:sp>
          </p:grpSp>
          <p:sp>
            <p:nvSpPr>
              <p:cNvPr id="68636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pic>
          <p:nvPicPr>
            <p:cNvPr id="68634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8630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certificate for Bob</a:t>
            </a:r>
            <a:r>
              <a:rPr lang="ja-JP" altLang="en-US" sz="20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2000">
                <a:latin typeface="Arial" panose="020B0604020202020204" pitchFamily="34" charset="0"/>
                <a:cs typeface="Arial" panose="020B0604020202020204" pitchFamily="34" charset="0"/>
              </a:rPr>
              <a:t>s public key, signed by CA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8631" name="Picture 20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69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X509 Certificate format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9650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1174497" y="2014538"/>
            <a:ext cx="5002784" cy="4348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Picture 37"/>
          <p:cNvPicPr/>
          <p:nvPr/>
        </p:nvPicPr>
        <p:blipFill>
          <a:blip r:embed="rId3"/>
          <a:stretch>
            <a:fillRect/>
          </a:stretch>
        </p:blipFill>
        <p:spPr>
          <a:xfrm>
            <a:off x="1507744" y="2116455"/>
            <a:ext cx="4279392" cy="41705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09538"/>
            <a:ext cx="8718550" cy="1000125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There are bad guys (and girls) out there!</a:t>
            </a:r>
          </a:p>
        </p:txBody>
      </p:sp>
      <p:sp>
        <p:nvSpPr>
          <p:cNvPr id="1536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17538" y="1262063"/>
            <a:ext cx="7958137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u="sng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Q:</a:t>
            </a: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What can a </a:t>
            </a:r>
            <a:r>
              <a:rPr lang="ja-JP" altLang="en-US" smtClean="0">
                <a:ea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</a:rPr>
              <a:t>bad guy</a:t>
            </a:r>
            <a:r>
              <a:rPr lang="ja-JP" altLang="en-US" smtClean="0">
                <a:ea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</a:rPr>
              <a:t> do?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u="sng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A:</a:t>
            </a: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A lot! See section 1.6</a:t>
            </a:r>
          </a:p>
          <a:p>
            <a:pPr lvl="1">
              <a:lnSpc>
                <a:spcPct val="90000"/>
              </a:lnSpc>
            </a:pPr>
            <a:r>
              <a:rPr lang="en-US" altLang="en-US" sz="28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eavesdrop:</a:t>
            </a:r>
            <a:r>
              <a:rPr lang="en-US" altLang="en-US" sz="28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intercept messages</a:t>
            </a:r>
          </a:p>
          <a:p>
            <a:pPr lvl="1">
              <a:lnSpc>
                <a:spcPct val="9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actively </a:t>
            </a:r>
            <a:r>
              <a:rPr lang="en-US" altLang="en-US" sz="28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insert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 messages into connection</a:t>
            </a:r>
          </a:p>
          <a:p>
            <a:pPr lvl="1">
              <a:lnSpc>
                <a:spcPct val="90000"/>
              </a:lnSpc>
            </a:pPr>
            <a:r>
              <a:rPr lang="en-US" altLang="en-US" sz="28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impersonation:</a:t>
            </a:r>
            <a:r>
              <a:rPr lang="en-US" altLang="en-US" sz="28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can fake (spoof) source address in packet (or any field in packet)</a:t>
            </a:r>
          </a:p>
          <a:p>
            <a:pPr lvl="1">
              <a:lnSpc>
                <a:spcPct val="90000"/>
              </a:lnSpc>
            </a:pPr>
            <a:r>
              <a:rPr lang="en-US" altLang="en-US" sz="28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hijacking:</a:t>
            </a:r>
            <a:r>
              <a:rPr lang="en-US" altLang="en-US" sz="28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ja-JP" altLang="en-US" sz="28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800" smtClean="0">
                <a:ea typeface="ＭＳ Ｐゴシック" panose="020B0600070205080204" pitchFamily="34" charset="-128"/>
              </a:rPr>
              <a:t>take over</a:t>
            </a:r>
            <a:r>
              <a:rPr lang="ja-JP" altLang="en-US" sz="28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800" smtClean="0">
                <a:ea typeface="ＭＳ Ｐゴシック" panose="020B0600070205080204" pitchFamily="34" charset="-128"/>
              </a:rPr>
              <a:t> ongoing connection by removing sender or receiver, inserting himself in place</a:t>
            </a:r>
          </a:p>
          <a:p>
            <a:pPr lvl="1">
              <a:lnSpc>
                <a:spcPct val="90000"/>
              </a:lnSpc>
            </a:pPr>
            <a:r>
              <a:rPr lang="en-US" altLang="en-US" sz="2800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denial of service</a:t>
            </a:r>
            <a:r>
              <a:rPr lang="en-US" altLang="en-US" sz="28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prevent service from being used by others (e.g.,  by overloading resources)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15365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84772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Breaking an encryption scheme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cipher-text only attack: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Trudy has ciphertext she can analyze</a:t>
            </a:r>
          </a:p>
          <a:p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two approaches: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brute force: search through all keys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statistical analysis</a:t>
            </a: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19563" cy="46482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known-plaintext attack: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Trudy has plaintext corresponding to ciphertext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e.g., in monoalphabetic cipher, Trudy determines pairings for a,l,i,c,e,b,o,</a:t>
            </a:r>
          </a:p>
          <a:p>
            <a:r>
              <a:rPr lang="en-US" altLang="en-US" sz="240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chosen-plaintext attack: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Trudy can get ciphertext for chosen plaintext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pic>
        <p:nvPicPr>
          <p:cNvPr id="20486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10541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Public Key Cryptography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654175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symmetric key crypto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requires sender, receiver know shared secret key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Q: how to agree on key in first place (particularly if never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met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)?</a:t>
            </a:r>
          </a:p>
          <a:p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pic>
        <p:nvPicPr>
          <p:cNvPr id="29701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354513" y="852488"/>
            <a:ext cx="3973512" cy="5430837"/>
            <a:chOff x="4354281" y="853168"/>
            <a:chExt cx="3973290" cy="5430157"/>
          </a:xfrm>
        </p:grpSpPr>
        <p:sp>
          <p:nvSpPr>
            <p:cNvPr id="29703" name="Rectangle 2"/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  <p:pic>
          <p:nvPicPr>
            <p:cNvPr id="29704" name="Picture 6" descr="j0078625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5" name="Rectangle 1"/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omic Sans MS" panose="030F0702030302020204" pitchFamily="66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chemeClr val="accent2"/>
                </a:buClr>
                <a:buSzPct val="85000"/>
                <a:buFont typeface="ZapfDingbats" pitchFamily="82" charset="2"/>
                <a:buNone/>
              </a:pPr>
              <a:r>
                <a:rPr lang="en-US" altLang="en-US" i="1">
                  <a:solidFill>
                    <a:srgbClr val="C00000"/>
                  </a:solidFill>
                </a:rPr>
                <a:t>public key crypto</a:t>
              </a:r>
            </a:p>
            <a:p>
              <a:pPr>
                <a:buSzPct val="75000"/>
              </a:pPr>
              <a:r>
                <a:rPr lang="en-US" altLang="en-US" sz="2400"/>
                <a:t>radically different approach [Diffie-Hellman76, RSA78]</a:t>
              </a:r>
            </a:p>
            <a:p>
              <a:pPr>
                <a:buSzPct val="75000"/>
              </a:pPr>
              <a:r>
                <a:rPr lang="en-US" altLang="en-US" sz="2400"/>
                <a:t>sender, receiver do </a:t>
              </a:r>
              <a:r>
                <a:rPr lang="en-US" altLang="en-US" sz="2400" i="1">
                  <a:solidFill>
                    <a:srgbClr val="000099"/>
                  </a:solidFill>
                </a:rPr>
                <a:t>not</a:t>
              </a:r>
              <a:r>
                <a:rPr lang="en-US" altLang="en-US" sz="2400"/>
                <a:t> share secret key</a:t>
              </a:r>
            </a:p>
            <a:p>
              <a:pPr>
                <a:buSzPct val="75000"/>
              </a:pPr>
              <a:r>
                <a:rPr lang="en-US" altLang="en-US" sz="2400" i="1">
                  <a:solidFill>
                    <a:srgbClr val="000099"/>
                  </a:solidFill>
                </a:rPr>
                <a:t>public</a:t>
              </a:r>
              <a:r>
                <a:rPr lang="en-US" altLang="en-US" sz="2400" i="1">
                  <a:solidFill>
                    <a:schemeClr val="accent2"/>
                  </a:solidFill>
                </a:rPr>
                <a:t> </a:t>
              </a:r>
              <a:r>
                <a:rPr lang="en-US" altLang="en-US" sz="2400"/>
                <a:t>encryption key </a:t>
              </a:r>
              <a:r>
                <a:rPr lang="en-US" altLang="en-US" sz="2400" i="1">
                  <a:solidFill>
                    <a:schemeClr val="accent2"/>
                  </a:solidFill>
                </a:rPr>
                <a:t> </a:t>
              </a:r>
              <a:r>
                <a:rPr lang="en-US" altLang="en-US" sz="2400"/>
                <a:t>known to</a:t>
              </a:r>
              <a:r>
                <a:rPr lang="en-US" altLang="en-US" sz="2400" i="1">
                  <a:solidFill>
                    <a:schemeClr val="accent2"/>
                  </a:solidFill>
                </a:rPr>
                <a:t> </a:t>
              </a:r>
              <a:r>
                <a:rPr lang="en-US" altLang="en-US" sz="2400" i="1">
                  <a:solidFill>
                    <a:srgbClr val="000099"/>
                  </a:solidFill>
                </a:rPr>
                <a:t>all</a:t>
              </a:r>
            </a:p>
            <a:p>
              <a:pPr>
                <a:buSzPct val="75000"/>
              </a:pPr>
              <a:r>
                <a:rPr lang="en-US" altLang="en-US" sz="2400" i="1">
                  <a:solidFill>
                    <a:srgbClr val="000099"/>
                  </a:solidFill>
                </a:rPr>
                <a:t>private</a:t>
              </a:r>
              <a:r>
                <a:rPr lang="en-US" altLang="en-US" sz="2400"/>
                <a:t> decryption key known only to receiver</a:t>
              </a:r>
              <a:endParaRPr lang="en-US" altLang="en-US"/>
            </a:p>
            <a:p>
              <a:pPr>
                <a:buClr>
                  <a:schemeClr val="accent2"/>
                </a:buClr>
                <a:buSzPct val="85000"/>
                <a:buFont typeface="ZapfDingbats" pitchFamily="82" charset="2"/>
                <a:buChar char="r"/>
              </a:pPr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301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Public key cryptography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442913" y="3832225"/>
            <a:ext cx="1579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plaintext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message, m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3679825" y="383540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ciphertext</a:t>
            </a:r>
          </a:p>
        </p:txBody>
      </p:sp>
      <p:pic>
        <p:nvPicPr>
          <p:cNvPr id="30726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081338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2109788" y="3781425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2135188" y="37909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5330825" y="3794125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5351463" y="3817938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decryption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 flipV="1">
            <a:off x="3530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6473825" y="169703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ja-JP" sz="1800" i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30733" name="Picture 12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98800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4" name="Line 13"/>
          <p:cNvSpPr>
            <a:spLocks noChangeShapeType="1"/>
          </p:cNvSpPr>
          <p:nvPr/>
        </p:nvSpPr>
        <p:spPr bwMode="auto">
          <a:xfrm>
            <a:off x="1365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6750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36" name="Picture 1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839913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7" name="Text Box 16"/>
          <p:cNvSpPr txBox="1">
            <a:spLocks noChangeArrowheads="1"/>
          </p:cNvSpPr>
          <p:nvPr/>
        </p:nvSpPr>
        <p:spPr bwMode="auto">
          <a:xfrm>
            <a:off x="6808788" y="3830638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plaintext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</a:p>
        </p:txBody>
      </p:sp>
      <p:grpSp>
        <p:nvGrpSpPr>
          <p:cNvPr id="30738" name="Group 17"/>
          <p:cNvGrpSpPr>
            <a:grpSpLocks/>
          </p:cNvGrpSpPr>
          <p:nvPr/>
        </p:nvGrpSpPr>
        <p:grpSpPr bwMode="auto">
          <a:xfrm>
            <a:off x="3954463" y="4162425"/>
            <a:ext cx="876300" cy="617538"/>
            <a:chOff x="2351" y="2077"/>
            <a:chExt cx="552" cy="389"/>
          </a:xfrm>
        </p:grpSpPr>
        <p:sp>
          <p:nvSpPr>
            <p:cNvPr id="30756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</a:p>
          </p:txBody>
        </p:sp>
        <p:sp>
          <p:nvSpPr>
            <p:cNvPr id="30757" name="Text Box 19"/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30758" name="Text Box 20"/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30739" name="Text Box 21"/>
          <p:cNvSpPr txBox="1">
            <a:spLocks noChangeArrowheads="1"/>
          </p:cNvSpPr>
          <p:nvPr/>
        </p:nvSpPr>
        <p:spPr bwMode="auto">
          <a:xfrm>
            <a:off x="6013450" y="1757363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</a:p>
        </p:txBody>
      </p:sp>
      <p:sp>
        <p:nvSpPr>
          <p:cNvPr id="30740" name="Text Box 22"/>
          <p:cNvSpPr txBox="1">
            <a:spLocks noChangeArrowheads="1"/>
          </p:cNvSpPr>
          <p:nvPr/>
        </p:nvSpPr>
        <p:spPr bwMode="auto">
          <a:xfrm>
            <a:off x="6157913" y="1936750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0741" name="Text Box 23"/>
          <p:cNvSpPr txBox="1">
            <a:spLocks noChangeArrowheads="1"/>
          </p:cNvSpPr>
          <p:nvPr/>
        </p:nvSpPr>
        <p:spPr bwMode="auto">
          <a:xfrm>
            <a:off x="6165850" y="165735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0742" name="Text Box 24"/>
          <p:cNvSpPr txBox="1">
            <a:spLocks noChangeArrowheads="1"/>
          </p:cNvSpPr>
          <p:nvPr/>
        </p:nvSpPr>
        <p:spPr bwMode="auto">
          <a:xfrm>
            <a:off x="6470650" y="23749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8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ja-JP" sz="1800" i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30743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513013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6022975" y="2447925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</a:p>
        </p:txBody>
      </p:sp>
      <p:sp>
        <p:nvSpPr>
          <p:cNvPr id="30745" name="Text Box 27"/>
          <p:cNvSpPr txBox="1">
            <a:spLocks noChangeArrowheads="1"/>
          </p:cNvSpPr>
          <p:nvPr/>
        </p:nvSpPr>
        <p:spPr bwMode="auto">
          <a:xfrm>
            <a:off x="6230938" y="264001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6264275" y="2360613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grpSp>
        <p:nvGrpSpPr>
          <p:cNvPr id="30747" name="Group 29"/>
          <p:cNvGrpSpPr>
            <a:grpSpLocks/>
          </p:cNvGrpSpPr>
          <p:nvPr/>
        </p:nvGrpSpPr>
        <p:grpSpPr bwMode="auto">
          <a:xfrm>
            <a:off x="6840538" y="4359275"/>
            <a:ext cx="1885950" cy="636588"/>
            <a:chOff x="2413" y="3394"/>
            <a:chExt cx="1188" cy="401"/>
          </a:xfrm>
        </p:grpSpPr>
        <p:sp>
          <p:nvSpPr>
            <p:cNvPr id="30751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 = K  </a:t>
              </a: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en-US" sz="20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30752" name="Text Box 31"/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30753" name="Text Box 32"/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30754" name="Text Box 33"/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30755" name="Text Box 34"/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30748" name="Freeform 35"/>
          <p:cNvSpPr>
            <a:spLocks/>
          </p:cNvSpPr>
          <p:nvPr/>
        </p:nvSpPr>
        <p:spPr bwMode="auto">
          <a:xfrm>
            <a:off x="3001963" y="1973263"/>
            <a:ext cx="2393950" cy="1754187"/>
          </a:xfrm>
          <a:custGeom>
            <a:avLst/>
            <a:gdLst>
              <a:gd name="T0" fmla="*/ 2147483646 w 1508"/>
              <a:gd name="T1" fmla="*/ 0 h 1105"/>
              <a:gd name="T2" fmla="*/ 0 w 1508"/>
              <a:gd name="T3" fmla="*/ 0 h 1105"/>
              <a:gd name="T4" fmla="*/ 2147483646 w 1508"/>
              <a:gd name="T5" fmla="*/ 2147483646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Freeform 36"/>
          <p:cNvSpPr>
            <a:spLocks/>
          </p:cNvSpPr>
          <p:nvPr/>
        </p:nvSpPr>
        <p:spPr bwMode="auto">
          <a:xfrm>
            <a:off x="5446713" y="2646363"/>
            <a:ext cx="330200" cy="1074737"/>
          </a:xfrm>
          <a:custGeom>
            <a:avLst/>
            <a:gdLst>
              <a:gd name="T0" fmla="*/ 2147483646 w 184"/>
              <a:gd name="T1" fmla="*/ 0 h 1113"/>
              <a:gd name="T2" fmla="*/ 0 w 184"/>
              <a:gd name="T3" fmla="*/ 2147483646 h 1113"/>
              <a:gd name="T4" fmla="*/ 2147483646 w 184"/>
              <a:gd name="T5" fmla="*/ 2147483646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50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Public key encryption algorithms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98700"/>
            <a:ext cx="5619750" cy="6254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need K  ( ) and K  ( ) such that</a:t>
            </a: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3208338" y="2522538"/>
            <a:ext cx="388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4810125" y="2560638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3519488" y="19589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5103813" y="19970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2117725" y="3857625"/>
            <a:ext cx="54689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given public key K  , it should be impossible to compute private key K  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3409950" y="4962525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4995863" y="40544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703263" y="1535113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requirements:</a:t>
            </a: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576388" y="23082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759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31773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774" name="Text Box 17"/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en-US"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760" name="Text Box 18"/>
          <p:cNvSpPr txBox="1">
            <a:spLocks noChangeArrowheads="1"/>
          </p:cNvSpPr>
          <p:nvPr/>
        </p:nvSpPr>
        <p:spPr bwMode="auto">
          <a:xfrm>
            <a:off x="1431925" y="56388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i="1">
                <a:solidFill>
                  <a:srgbClr val="C00000"/>
                </a:solidFill>
              </a:rPr>
              <a:t>RSA: </a:t>
            </a:r>
            <a:r>
              <a:rPr lang="en-US" altLang="en-US"/>
              <a:t>Rivest, Shamir, Adelson algorithm</a:t>
            </a:r>
            <a:endParaRPr lang="en-US" altLang="en-US" sz="2400"/>
          </a:p>
        </p:txBody>
      </p:sp>
      <p:sp>
        <p:nvSpPr>
          <p:cNvPr id="31761" name="Text Box 19"/>
          <p:cNvSpPr txBox="1">
            <a:spLocks noChangeArrowheads="1"/>
          </p:cNvSpPr>
          <p:nvPr/>
        </p:nvSpPr>
        <p:spPr bwMode="auto">
          <a:xfrm>
            <a:off x="3213100" y="2147888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1762" name="Text Box 20"/>
          <p:cNvSpPr txBox="1">
            <a:spLocks noChangeArrowheads="1"/>
          </p:cNvSpPr>
          <p:nvPr/>
        </p:nvSpPr>
        <p:spPr bwMode="auto">
          <a:xfrm>
            <a:off x="4838700" y="2187575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grpSp>
        <p:nvGrpSpPr>
          <p:cNvPr id="31763" name="Group 21"/>
          <p:cNvGrpSpPr>
            <a:grpSpLocks/>
          </p:cNvGrpSpPr>
          <p:nvPr/>
        </p:nvGrpSpPr>
        <p:grpSpPr bwMode="auto">
          <a:xfrm>
            <a:off x="3238500" y="2720975"/>
            <a:ext cx="2830513" cy="947738"/>
            <a:chOff x="1340" y="1706"/>
            <a:chExt cx="1783" cy="597"/>
          </a:xfrm>
        </p:grpSpPr>
        <p:grpSp>
          <p:nvGrpSpPr>
            <p:cNvPr id="31767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31770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 (K  (m))  =  m </a:t>
                </a:r>
              </a:p>
            </p:txBody>
          </p:sp>
          <p:sp>
            <p:nvSpPr>
              <p:cNvPr id="31771" name="Text Box 24"/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772" name="Text Box 25"/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1768" name="Text Box 26"/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31769" name="Text Box 27"/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31764" name="Text Box 28"/>
          <p:cNvSpPr txBox="1">
            <a:spLocks noChangeArrowheads="1"/>
          </p:cNvSpPr>
          <p:nvPr/>
        </p:nvSpPr>
        <p:spPr bwMode="auto">
          <a:xfrm>
            <a:off x="5053013" y="3708400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3408363" y="4557713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pic>
        <p:nvPicPr>
          <p:cNvPr id="31766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8319</TotalTime>
  <Words>3175</Words>
  <Application>Microsoft Office PowerPoint</Application>
  <PresentationFormat>On-screen Show (4:3)</PresentationFormat>
  <Paragraphs>684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4" baseType="lpstr">
      <vt:lpstr>ＭＳ Ｐゴシック</vt:lpstr>
      <vt:lpstr>Arial</vt:lpstr>
      <vt:lpstr>Arial Unicode MS</vt:lpstr>
      <vt:lpstr>Calibri</vt:lpstr>
      <vt:lpstr>Comic Sans MS</vt:lpstr>
      <vt:lpstr>Gill Sans MT</vt:lpstr>
      <vt:lpstr>Tahoma</vt:lpstr>
      <vt:lpstr>Times New Roman</vt:lpstr>
      <vt:lpstr>Wingdings</vt:lpstr>
      <vt:lpstr>ZapfDingbats</vt:lpstr>
      <vt:lpstr>Default Design</vt:lpstr>
      <vt:lpstr>PowerPoint Presentation</vt:lpstr>
      <vt:lpstr>What is network security?</vt:lpstr>
      <vt:lpstr>Friends and enemies: Alice, Bob, Trudy</vt:lpstr>
      <vt:lpstr>Who might Bob, Alice be?</vt:lpstr>
      <vt:lpstr>There are bad guys (and girls) out there!</vt:lpstr>
      <vt:lpstr>Breaking an encryption scheme</vt:lpstr>
      <vt:lpstr>Public Key Cryptography</vt:lpstr>
      <vt:lpstr>Public key cryptography</vt:lpstr>
      <vt:lpstr>Public key encryption algorithms</vt:lpstr>
      <vt:lpstr>Prerequisite: modular arithmetic</vt:lpstr>
      <vt:lpstr>RSA: getting ready</vt:lpstr>
      <vt:lpstr>RSA: Creating public/private key pair</vt:lpstr>
      <vt:lpstr>RSA: encryption, decryption</vt:lpstr>
      <vt:lpstr>RSA example:</vt:lpstr>
      <vt:lpstr>Why does RSA work?</vt:lpstr>
      <vt:lpstr>RSA: another important property</vt:lpstr>
      <vt:lpstr>PowerPoint Presentation</vt:lpstr>
      <vt:lpstr>Why is RSA secure?</vt:lpstr>
      <vt:lpstr>Chapter 8 roadmap</vt:lpstr>
      <vt:lpstr>Authentication</vt:lpstr>
      <vt:lpstr>Authentication</vt:lpstr>
      <vt:lpstr>Authentication: another try</vt:lpstr>
      <vt:lpstr>Authentication: another try</vt:lpstr>
      <vt:lpstr>Authentication: another try</vt:lpstr>
      <vt:lpstr>Authentication: another try</vt:lpstr>
      <vt:lpstr>Authentication: yet another try</vt:lpstr>
      <vt:lpstr>Authentication: yet another try</vt:lpstr>
      <vt:lpstr>Authentication: yet another try</vt:lpstr>
      <vt:lpstr>Authentication: ap5.0</vt:lpstr>
      <vt:lpstr>ap5.0: security hole</vt:lpstr>
      <vt:lpstr>ap5.0: security hole</vt:lpstr>
      <vt:lpstr>Chapter 8 roadmap</vt:lpstr>
      <vt:lpstr>Digital signatures </vt:lpstr>
      <vt:lpstr>Digital signatures </vt:lpstr>
      <vt:lpstr>Digital signatures </vt:lpstr>
      <vt:lpstr>Message digests</vt:lpstr>
      <vt:lpstr>Internet checksum: poor crypto hash function</vt:lpstr>
      <vt:lpstr>PowerPoint Presentation</vt:lpstr>
      <vt:lpstr>Hash function algorithms</vt:lpstr>
      <vt:lpstr>Recall: ap5.0 security hole</vt:lpstr>
      <vt:lpstr>Public-key certification</vt:lpstr>
      <vt:lpstr>Certification authorities</vt:lpstr>
      <vt:lpstr>X509 Certificate format</vt:lpstr>
    </vt:vector>
  </TitlesOfParts>
  <Company>Polytechnic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I: Introduction</dc:title>
  <dc:creator>Keith W. Ross</dc:creator>
  <cp:lastModifiedBy>Michael Claudius</cp:lastModifiedBy>
  <cp:revision>331</cp:revision>
  <cp:lastPrinted>2011-11-30T14:38:01Z</cp:lastPrinted>
  <dcterms:created xsi:type="dcterms:W3CDTF">1999-10-08T19:08:27Z</dcterms:created>
  <dcterms:modified xsi:type="dcterms:W3CDTF">2024-09-09T18:27:51Z</dcterms:modified>
</cp:coreProperties>
</file>